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Nunito" panose="020B0604020202020204" charset="0"/>
      <p:regular r:id="rId32"/>
      <p:bold r:id="rId33"/>
      <p:italic r:id="rId34"/>
      <p:boldItalic r:id="rId35"/>
    </p:embeddedFont>
    <p:embeddedFont>
      <p:font typeface="Open Sans" panose="020B0604020202020204" charset="0"/>
      <p:regular r:id="rId36"/>
      <p:bold r:id="rId37"/>
      <p:italic r:id="rId38"/>
      <p:boldItalic r:id="rId39"/>
    </p:embeddedFont>
    <p:embeddedFont>
      <p:font typeface="PT Sans Narrow"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FAA08B-6C9C-4FF8-A643-5590270040A2}">
  <a:tblStyle styleId="{A0FAA08B-6C9C-4FF8-A643-5590270040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bd562be259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bd562be259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bd562be259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bd562be259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bd562be259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bd562be259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bd562be259_0_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bd562be259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bd562be259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bd562be259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bd562be259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bd562be259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bd562be259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bd562be259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bd562be259_0_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bd562be259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c3b8a5a6e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c3b8a5a6e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bd562be259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bd562be259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58506059f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58506059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bd562be259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bd562be25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c3b8a5a6ea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c3b8a5a6e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c3b8a5a6e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c3b8a5a6e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c3b8a5a6e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c3b8a5a6e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c3b8a5a6e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c3b8a5a6e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c3b8a5a6e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c3b8a5a6e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bd562be2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bd562be2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Taken from Form 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bd562be2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bd562be2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bd562be25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bd562be25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bd562be259_0_4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g1bd562be259_0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bd562be259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bd562be259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bd562be259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bd562be259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bd562be259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bd562be259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Subtraction of Fractions</a:t>
            </a:r>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a:t>Professional Learning Teams</a:t>
            </a:r>
            <a:endParaRPr/>
          </a:p>
          <a:p>
            <a:pPr marL="0" lvl="0" indent="0" algn="ctr" rtl="0">
              <a:spcBef>
                <a:spcPts val="0"/>
              </a:spcBef>
              <a:spcAft>
                <a:spcPts val="0"/>
              </a:spcAft>
              <a:buNone/>
            </a:pPr>
            <a:r>
              <a:rPr lang="en"/>
              <a:t>(P3 Mathematics)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body" idx="1"/>
          </p:nvPr>
        </p:nvSpPr>
        <p:spPr>
          <a:xfrm>
            <a:off x="346250" y="619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Teacher introduces the first question on the screen. Students are asked about the similarities and differences between this question and Q3 in Maths Dailies. Teacher guides students to use the Legos to solve the question.</a:t>
            </a:r>
            <a:endParaRPr/>
          </a:p>
        </p:txBody>
      </p:sp>
      <p:sp>
        <p:nvSpPr>
          <p:cNvPr id="171" name="Google Shape;171;p22"/>
          <p:cNvSpPr/>
          <p:nvPr/>
        </p:nvSpPr>
        <p:spPr>
          <a:xfrm>
            <a:off x="2290375" y="3097900"/>
            <a:ext cx="1156500" cy="5019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2"/>
          <p:cNvSpPr/>
          <p:nvPr/>
        </p:nvSpPr>
        <p:spPr>
          <a:xfrm>
            <a:off x="3446875" y="3097900"/>
            <a:ext cx="1156500" cy="5019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2"/>
          <p:cNvSpPr/>
          <p:nvPr/>
        </p:nvSpPr>
        <p:spPr>
          <a:xfrm>
            <a:off x="4540500" y="3097900"/>
            <a:ext cx="1156500" cy="5019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2"/>
          <p:cNvSpPr/>
          <p:nvPr/>
        </p:nvSpPr>
        <p:spPr>
          <a:xfrm>
            <a:off x="5697000" y="3097900"/>
            <a:ext cx="1156500" cy="5019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2"/>
          <p:cNvSpPr txBox="1"/>
          <p:nvPr/>
        </p:nvSpPr>
        <p:spPr>
          <a:xfrm>
            <a:off x="3851300" y="3770250"/>
            <a:ext cx="1510500" cy="575700"/>
          </a:xfrm>
          <a:prstGeom prst="rect">
            <a:avLst/>
          </a:prstGeom>
          <a:blipFill rotWithShape="1">
            <a:blip r:embed="rId3">
              <a:alphaModFix/>
            </a:blip>
            <a:stretch>
              <a:fillRect l="-362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176" name="Google Shape;176;p22"/>
          <p:cNvSpPr/>
          <p:nvPr/>
        </p:nvSpPr>
        <p:spPr>
          <a:xfrm>
            <a:off x="2308325" y="3707500"/>
            <a:ext cx="4545300" cy="1032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2"/>
          <p:cNvSpPr txBox="1"/>
          <p:nvPr/>
        </p:nvSpPr>
        <p:spPr>
          <a:xfrm>
            <a:off x="521875" y="2035600"/>
            <a:ext cx="7505700" cy="954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178" name="Google Shape;178;p22"/>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0555"/>
              <a:buFont typeface="Arial"/>
              <a:buNone/>
            </a:pPr>
            <a:r>
              <a:rPr lang="en"/>
              <a:t>3. Engagement</a:t>
            </a:r>
            <a:endParaRPr/>
          </a:p>
        </p:txBody>
      </p:sp>
      <p:sp>
        <p:nvSpPr>
          <p:cNvPr id="179" name="Google Shape;179;p22"/>
          <p:cNvSpPr/>
          <p:nvPr/>
        </p:nvSpPr>
        <p:spPr>
          <a:xfrm>
            <a:off x="7434475" y="-344575"/>
            <a:ext cx="2256174" cy="1073466"/>
          </a:xfrm>
          <a:prstGeom prst="irregularSeal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rPr>
              <a:t>I DO</a:t>
            </a:r>
            <a:endParaRPr sz="2000" b="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0555"/>
              <a:buFont typeface="Arial"/>
              <a:buNone/>
            </a:pPr>
            <a:r>
              <a:rPr lang="en"/>
              <a:t>3. Engagement</a:t>
            </a:r>
            <a:endParaRPr/>
          </a:p>
        </p:txBody>
      </p:sp>
      <p:sp>
        <p:nvSpPr>
          <p:cNvPr id="185" name="Google Shape;185;p23"/>
          <p:cNvSpPr/>
          <p:nvPr/>
        </p:nvSpPr>
        <p:spPr>
          <a:xfrm>
            <a:off x="606950" y="1658526"/>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3"/>
          <p:cNvSpPr/>
          <p:nvPr/>
        </p:nvSpPr>
        <p:spPr>
          <a:xfrm>
            <a:off x="1502046" y="1658526"/>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3"/>
          <p:cNvSpPr/>
          <p:nvPr/>
        </p:nvSpPr>
        <p:spPr>
          <a:xfrm>
            <a:off x="2348479" y="1658526"/>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3"/>
          <p:cNvSpPr/>
          <p:nvPr/>
        </p:nvSpPr>
        <p:spPr>
          <a:xfrm>
            <a:off x="3243574" y="1658526"/>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3"/>
          <p:cNvSpPr txBox="1"/>
          <p:nvPr/>
        </p:nvSpPr>
        <p:spPr>
          <a:xfrm>
            <a:off x="1815059" y="2164810"/>
            <a:ext cx="1169100" cy="433200"/>
          </a:xfrm>
          <a:prstGeom prst="rect">
            <a:avLst/>
          </a:prstGeom>
          <a:blipFill rotWithShape="1">
            <a:blip r:embed="rId3">
              <a:alphaModFix/>
            </a:blip>
            <a:stretch>
              <a:fillRect l="-362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190" name="Google Shape;190;p23"/>
          <p:cNvSpPr/>
          <p:nvPr/>
        </p:nvSpPr>
        <p:spPr>
          <a:xfrm>
            <a:off x="620843" y="2117559"/>
            <a:ext cx="3517800" cy="774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3"/>
          <p:cNvSpPr txBox="1"/>
          <p:nvPr/>
        </p:nvSpPr>
        <p:spPr>
          <a:xfrm>
            <a:off x="459675" y="560525"/>
            <a:ext cx="7505700" cy="954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192" name="Google Shape;192;p23"/>
          <p:cNvSpPr/>
          <p:nvPr/>
        </p:nvSpPr>
        <p:spPr>
          <a:xfrm>
            <a:off x="620925" y="3579985"/>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3"/>
          <p:cNvSpPr/>
          <p:nvPr/>
        </p:nvSpPr>
        <p:spPr>
          <a:xfrm>
            <a:off x="1516021" y="3579985"/>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3"/>
          <p:cNvSpPr/>
          <p:nvPr/>
        </p:nvSpPr>
        <p:spPr>
          <a:xfrm>
            <a:off x="2362453" y="3579985"/>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3"/>
          <p:cNvSpPr/>
          <p:nvPr/>
        </p:nvSpPr>
        <p:spPr>
          <a:xfrm>
            <a:off x="3257549" y="3579985"/>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3"/>
          <p:cNvSpPr txBox="1"/>
          <p:nvPr/>
        </p:nvSpPr>
        <p:spPr>
          <a:xfrm>
            <a:off x="1516021" y="4113284"/>
            <a:ext cx="4257600" cy="432900"/>
          </a:xfrm>
          <a:prstGeom prst="rect">
            <a:avLst/>
          </a:prstGeom>
          <a:blipFill rotWithShape="1">
            <a:blip r:embed="rId5">
              <a:alphaModFix/>
            </a:blip>
            <a:stretch>
              <a:fillRect l="-9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197" name="Google Shape;197;p23"/>
          <p:cNvSpPr/>
          <p:nvPr/>
        </p:nvSpPr>
        <p:spPr>
          <a:xfrm>
            <a:off x="634818" y="4039018"/>
            <a:ext cx="3517800" cy="774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3"/>
          <p:cNvSpPr/>
          <p:nvPr/>
        </p:nvSpPr>
        <p:spPr>
          <a:xfrm>
            <a:off x="5037326" y="1652925"/>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3"/>
          <p:cNvSpPr/>
          <p:nvPr/>
        </p:nvSpPr>
        <p:spPr>
          <a:xfrm>
            <a:off x="5932422" y="1652925"/>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3"/>
          <p:cNvSpPr/>
          <p:nvPr/>
        </p:nvSpPr>
        <p:spPr>
          <a:xfrm>
            <a:off x="6778854" y="1652925"/>
            <a:ext cx="895200" cy="3780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3"/>
          <p:cNvSpPr/>
          <p:nvPr/>
        </p:nvSpPr>
        <p:spPr>
          <a:xfrm>
            <a:off x="7673950" y="1652925"/>
            <a:ext cx="895200" cy="378000"/>
          </a:xfrm>
          <a:prstGeom prst="rect">
            <a:avLst/>
          </a:prstGeom>
          <a:solidFill>
            <a:srgbClr val="FFFFFF"/>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3"/>
          <p:cNvSpPr txBox="1"/>
          <p:nvPr/>
        </p:nvSpPr>
        <p:spPr>
          <a:xfrm>
            <a:off x="4364398" y="2130397"/>
            <a:ext cx="3996600" cy="52950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03" name="Google Shape;203;p23"/>
          <p:cNvSpPr/>
          <p:nvPr/>
        </p:nvSpPr>
        <p:spPr>
          <a:xfrm>
            <a:off x="5051219" y="2111959"/>
            <a:ext cx="2622900" cy="774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3"/>
          <p:cNvSpPr/>
          <p:nvPr/>
        </p:nvSpPr>
        <p:spPr>
          <a:xfrm>
            <a:off x="5037325" y="3615016"/>
            <a:ext cx="891600" cy="3555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3"/>
          <p:cNvSpPr/>
          <p:nvPr/>
        </p:nvSpPr>
        <p:spPr>
          <a:xfrm>
            <a:off x="5928899" y="3615016"/>
            <a:ext cx="891600" cy="3555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3"/>
          <p:cNvSpPr/>
          <p:nvPr/>
        </p:nvSpPr>
        <p:spPr>
          <a:xfrm>
            <a:off x="6772001" y="3615016"/>
            <a:ext cx="891600" cy="3555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3"/>
          <p:cNvSpPr/>
          <p:nvPr/>
        </p:nvSpPr>
        <p:spPr>
          <a:xfrm>
            <a:off x="7663575" y="3615016"/>
            <a:ext cx="891600" cy="355500"/>
          </a:xfrm>
          <a:prstGeom prst="rect">
            <a:avLst/>
          </a:prstGeom>
          <a:solidFill>
            <a:srgbClr val="FFFFFF"/>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3"/>
          <p:cNvSpPr txBox="1"/>
          <p:nvPr/>
        </p:nvSpPr>
        <p:spPr>
          <a:xfrm>
            <a:off x="5907231" y="4196437"/>
            <a:ext cx="801600" cy="498300"/>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09" name="Google Shape;209;p23"/>
          <p:cNvSpPr/>
          <p:nvPr/>
        </p:nvSpPr>
        <p:spPr>
          <a:xfrm>
            <a:off x="5051163" y="4046990"/>
            <a:ext cx="2612700" cy="732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3"/>
          <p:cNvSpPr/>
          <p:nvPr/>
        </p:nvSpPr>
        <p:spPr>
          <a:xfrm>
            <a:off x="6772001" y="3430793"/>
            <a:ext cx="891600" cy="732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3"/>
          <p:cNvSpPr txBox="1"/>
          <p:nvPr/>
        </p:nvSpPr>
        <p:spPr>
          <a:xfrm>
            <a:off x="6816985" y="2987975"/>
            <a:ext cx="801600" cy="49830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12" name="Google Shape;212;p23"/>
          <p:cNvSpPr/>
          <p:nvPr/>
        </p:nvSpPr>
        <p:spPr>
          <a:xfrm>
            <a:off x="2269100" y="2597997"/>
            <a:ext cx="261000" cy="529500"/>
          </a:xfrm>
          <a:prstGeom prst="down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rot="-8396490">
            <a:off x="4460390" y="2174301"/>
            <a:ext cx="261044" cy="1051206"/>
          </a:xfrm>
          <a:prstGeom prst="down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6555975" y="2597997"/>
            <a:ext cx="261000" cy="529500"/>
          </a:xfrm>
          <a:prstGeom prst="down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7434475" y="-344575"/>
            <a:ext cx="2256174" cy="1073466"/>
          </a:xfrm>
          <a:prstGeom prst="irregularSeal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rPr>
              <a:t>I DO</a:t>
            </a:r>
            <a:endParaRPr sz="2000" b="1">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0555"/>
              <a:buFont typeface="Arial"/>
              <a:buNone/>
            </a:pPr>
            <a:r>
              <a:rPr lang="en"/>
              <a:t>3. Engagement</a:t>
            </a:r>
            <a:endParaRPr/>
          </a:p>
        </p:txBody>
      </p:sp>
      <p:sp>
        <p:nvSpPr>
          <p:cNvPr id="221" name="Google Shape;221;p24"/>
          <p:cNvSpPr txBox="1"/>
          <p:nvPr/>
        </p:nvSpPr>
        <p:spPr>
          <a:xfrm>
            <a:off x="459675" y="560525"/>
            <a:ext cx="7505700" cy="9546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22" name="Google Shape;222;p24"/>
          <p:cNvSpPr/>
          <p:nvPr/>
        </p:nvSpPr>
        <p:spPr>
          <a:xfrm>
            <a:off x="2048425" y="2254625"/>
            <a:ext cx="1156500" cy="5019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4"/>
          <p:cNvSpPr/>
          <p:nvPr/>
        </p:nvSpPr>
        <p:spPr>
          <a:xfrm>
            <a:off x="3204925" y="2254625"/>
            <a:ext cx="1156500" cy="5019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4"/>
          <p:cNvSpPr/>
          <p:nvPr/>
        </p:nvSpPr>
        <p:spPr>
          <a:xfrm>
            <a:off x="4298550" y="2254625"/>
            <a:ext cx="1156500" cy="501900"/>
          </a:xfrm>
          <a:prstGeom prst="rect">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4"/>
          <p:cNvSpPr/>
          <p:nvPr/>
        </p:nvSpPr>
        <p:spPr>
          <a:xfrm>
            <a:off x="5455050" y="2254625"/>
            <a:ext cx="1156500" cy="501900"/>
          </a:xfrm>
          <a:prstGeom prst="rect">
            <a:avLst/>
          </a:prstGeom>
          <a:solidFill>
            <a:srgbClr val="FFFFFF"/>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4"/>
          <p:cNvSpPr txBox="1"/>
          <p:nvPr/>
        </p:nvSpPr>
        <p:spPr>
          <a:xfrm>
            <a:off x="2834251" y="3075125"/>
            <a:ext cx="2393400" cy="7071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27" name="Google Shape;227;p24"/>
          <p:cNvSpPr/>
          <p:nvPr/>
        </p:nvSpPr>
        <p:spPr>
          <a:xfrm>
            <a:off x="2066375" y="2864225"/>
            <a:ext cx="2232300" cy="1032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4"/>
          <p:cNvSpPr/>
          <p:nvPr/>
        </p:nvSpPr>
        <p:spPr>
          <a:xfrm>
            <a:off x="4298550" y="1994650"/>
            <a:ext cx="1156500" cy="1032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4"/>
          <p:cNvSpPr txBox="1"/>
          <p:nvPr/>
        </p:nvSpPr>
        <p:spPr>
          <a:xfrm>
            <a:off x="4361425" y="1355306"/>
            <a:ext cx="1039800" cy="7032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30" name="Google Shape;230;p24"/>
          <p:cNvSpPr txBox="1"/>
          <p:nvPr/>
        </p:nvSpPr>
        <p:spPr>
          <a:xfrm>
            <a:off x="3870822" y="3837125"/>
            <a:ext cx="1682700" cy="7584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rgbClr val="AF7B51"/>
                </a:solidFill>
                <a:latin typeface="Nunito"/>
                <a:ea typeface="Nunito"/>
                <a:cs typeface="Nunito"/>
                <a:sym typeface="Nunito"/>
              </a:rPr>
              <a:t>answer</a:t>
            </a:r>
            <a:endParaRPr sz="3000">
              <a:solidFill>
                <a:srgbClr val="AF7B51"/>
              </a:solidFill>
              <a:latin typeface="Nunito"/>
              <a:ea typeface="Nunito"/>
              <a:cs typeface="Nunito"/>
              <a:sym typeface="Nunito"/>
            </a:endParaRPr>
          </a:p>
        </p:txBody>
      </p:sp>
      <p:sp>
        <p:nvSpPr>
          <p:cNvPr id="231" name="Google Shape;231;p24"/>
          <p:cNvSpPr txBox="1"/>
          <p:nvPr/>
        </p:nvSpPr>
        <p:spPr>
          <a:xfrm>
            <a:off x="2833050" y="3837125"/>
            <a:ext cx="2774400" cy="707100"/>
          </a:xfrm>
          <a:prstGeom prst="rect">
            <a:avLst/>
          </a:prstGeom>
          <a:blipFill rotWithShape="1">
            <a:blip r:embed="rId6">
              <a:alphaModFix/>
            </a:blip>
            <a:stretch>
              <a:fillRect b="-171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32" name="Google Shape;232;p24"/>
          <p:cNvSpPr/>
          <p:nvPr/>
        </p:nvSpPr>
        <p:spPr>
          <a:xfrm>
            <a:off x="7434475" y="-344575"/>
            <a:ext cx="2256174" cy="1073466"/>
          </a:xfrm>
          <a:prstGeom prst="irregularSeal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rPr>
              <a:t>I DO</a:t>
            </a:r>
            <a:endParaRPr sz="2000" b="1">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5"/>
          <p:cNvSpPr txBox="1">
            <a:spLocks noGrp="1"/>
          </p:cNvSpPr>
          <p:nvPr>
            <p:ph type="body" idx="1"/>
          </p:nvPr>
        </p:nvSpPr>
        <p:spPr>
          <a:xfrm>
            <a:off x="346250" y="619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Teacher </a:t>
            </a:r>
            <a:r>
              <a:rPr lang="en" b="1"/>
              <a:t>shows </a:t>
            </a:r>
            <a:r>
              <a:rPr lang="en"/>
              <a:t>students how to attempt other subtraction of fractions questions using the Legos.</a:t>
            </a:r>
            <a:endParaRPr/>
          </a:p>
        </p:txBody>
      </p:sp>
      <p:sp>
        <p:nvSpPr>
          <p:cNvPr id="238" name="Google Shape;238;p25"/>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0555"/>
              <a:buFont typeface="Arial"/>
              <a:buNone/>
            </a:pPr>
            <a:r>
              <a:rPr lang="en"/>
              <a:t>3. Engagement</a:t>
            </a:r>
            <a:endParaRPr/>
          </a:p>
        </p:txBody>
      </p:sp>
      <p:sp>
        <p:nvSpPr>
          <p:cNvPr id="239" name="Google Shape;239;p25"/>
          <p:cNvSpPr txBox="1"/>
          <p:nvPr/>
        </p:nvSpPr>
        <p:spPr>
          <a:xfrm>
            <a:off x="414950" y="1481400"/>
            <a:ext cx="7505700" cy="954600"/>
          </a:xfrm>
          <a:prstGeom prst="rect">
            <a:avLst/>
          </a:prstGeom>
          <a:blipFill rotWithShape="1">
            <a:blip r:embed="rId3">
              <a:alphaModFix/>
            </a:blip>
            <a:stretch>
              <a:fillRect/>
            </a:stretch>
          </a:blip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rgbClr val="AF7B51"/>
                </a:solidFill>
                <a:latin typeface="Nunito"/>
                <a:ea typeface="Nunito"/>
                <a:cs typeface="Nunito"/>
                <a:sym typeface="Nunito"/>
              </a:rPr>
              <a:t> </a:t>
            </a:r>
            <a:endParaRPr sz="3000">
              <a:solidFill>
                <a:srgbClr val="AF7B51"/>
              </a:solidFill>
              <a:latin typeface="Nunito"/>
              <a:ea typeface="Nunito"/>
              <a:cs typeface="Nunito"/>
              <a:sym typeface="Nunito"/>
            </a:endParaRPr>
          </a:p>
        </p:txBody>
      </p:sp>
      <p:sp>
        <p:nvSpPr>
          <p:cNvPr id="240" name="Google Shape;240;p25"/>
          <p:cNvSpPr txBox="1"/>
          <p:nvPr/>
        </p:nvSpPr>
        <p:spPr>
          <a:xfrm>
            <a:off x="5281000" y="1481400"/>
            <a:ext cx="7378800" cy="954600"/>
          </a:xfrm>
          <a:prstGeom prst="rect">
            <a:avLst/>
          </a:prstGeom>
          <a:blipFill rotWithShape="1">
            <a:blip r:embed="rId4">
              <a:alphaModFix/>
            </a:blip>
            <a:stretch>
              <a:fillRect/>
            </a:stretch>
          </a:blip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rgbClr val="AF7B51"/>
                </a:solidFill>
                <a:latin typeface="Nunito"/>
                <a:ea typeface="Nunito"/>
                <a:cs typeface="Nunito"/>
                <a:sym typeface="Nunito"/>
              </a:rPr>
              <a:t> </a:t>
            </a:r>
            <a:endParaRPr sz="3000">
              <a:solidFill>
                <a:srgbClr val="AF7B51"/>
              </a:solidFill>
              <a:latin typeface="Nunito"/>
              <a:ea typeface="Nunito"/>
              <a:cs typeface="Nunito"/>
              <a:sym typeface="Nunito"/>
            </a:endParaRPr>
          </a:p>
        </p:txBody>
      </p:sp>
      <p:sp>
        <p:nvSpPr>
          <p:cNvPr id="241" name="Google Shape;241;p25"/>
          <p:cNvSpPr txBox="1"/>
          <p:nvPr/>
        </p:nvSpPr>
        <p:spPr>
          <a:xfrm>
            <a:off x="7216037" y="2199849"/>
            <a:ext cx="1716000" cy="933000"/>
          </a:xfrm>
          <a:prstGeom prst="rect">
            <a:avLst/>
          </a:prstGeom>
          <a:blipFill rotWithShape="1">
            <a:blip r:embed="rId5">
              <a:alphaModFix/>
            </a:blip>
            <a:stretch>
              <a:fillRect b="-5599"/>
            </a:stretch>
          </a:blip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rgbClr val="AF7B51"/>
                </a:solidFill>
                <a:latin typeface="Nunito"/>
                <a:ea typeface="Nunito"/>
                <a:cs typeface="Nunito"/>
                <a:sym typeface="Nunito"/>
              </a:rPr>
              <a:t> </a:t>
            </a:r>
            <a:endParaRPr sz="3000">
              <a:solidFill>
                <a:srgbClr val="AF7B51"/>
              </a:solidFill>
              <a:latin typeface="Nunito"/>
              <a:ea typeface="Nunito"/>
              <a:cs typeface="Nunito"/>
              <a:sym typeface="Nunito"/>
            </a:endParaRPr>
          </a:p>
        </p:txBody>
      </p:sp>
      <p:sp>
        <p:nvSpPr>
          <p:cNvPr id="242" name="Google Shape;242;p25"/>
          <p:cNvSpPr txBox="1"/>
          <p:nvPr/>
        </p:nvSpPr>
        <p:spPr>
          <a:xfrm>
            <a:off x="4923594" y="2254790"/>
            <a:ext cx="1506300" cy="933000"/>
          </a:xfrm>
          <a:prstGeom prst="rect">
            <a:avLst/>
          </a:prstGeom>
          <a:blipFill rotWithShape="1">
            <a:blip r:embed="rId6">
              <a:alphaModFix/>
            </a:blip>
            <a:stretch>
              <a:fillRect l="-9839" b="-7887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43" name="Google Shape;243;p25"/>
          <p:cNvSpPr txBox="1"/>
          <p:nvPr/>
        </p:nvSpPr>
        <p:spPr>
          <a:xfrm>
            <a:off x="7670733" y="2437973"/>
            <a:ext cx="547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x 3</a:t>
            </a:r>
            <a:endParaRPr sz="600"/>
          </a:p>
        </p:txBody>
      </p:sp>
      <p:sp>
        <p:nvSpPr>
          <p:cNvPr id="244" name="Google Shape;244;p25"/>
          <p:cNvSpPr txBox="1"/>
          <p:nvPr/>
        </p:nvSpPr>
        <p:spPr>
          <a:xfrm>
            <a:off x="7670733" y="2776663"/>
            <a:ext cx="547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x 3</a:t>
            </a:r>
            <a:endParaRPr sz="600"/>
          </a:p>
        </p:txBody>
      </p:sp>
      <p:sp>
        <p:nvSpPr>
          <p:cNvPr id="245" name="Google Shape;245;p25"/>
          <p:cNvSpPr txBox="1"/>
          <p:nvPr/>
        </p:nvSpPr>
        <p:spPr>
          <a:xfrm>
            <a:off x="4923594" y="3007575"/>
            <a:ext cx="1506300" cy="992400"/>
          </a:xfrm>
          <a:prstGeom prst="rect">
            <a:avLst/>
          </a:prstGeom>
          <a:blipFill rotWithShape="1">
            <a:blip r:embed="rId7">
              <a:alphaModFix/>
            </a:blip>
            <a:stretch>
              <a:fillRect l="-10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46" name="Google Shape;246;p25"/>
          <p:cNvSpPr txBox="1"/>
          <p:nvPr/>
        </p:nvSpPr>
        <p:spPr>
          <a:xfrm>
            <a:off x="4909625" y="3814780"/>
            <a:ext cx="1506300" cy="933000"/>
          </a:xfrm>
          <a:prstGeom prst="rect">
            <a:avLst/>
          </a:prstGeom>
          <a:blipFill rotWithShape="1">
            <a:blip r:embed="rId8">
              <a:alphaModFix/>
            </a:blip>
            <a:stretch>
              <a:fillRect l="-9839" b="-516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47" name="Google Shape;247;p25"/>
          <p:cNvSpPr/>
          <p:nvPr/>
        </p:nvSpPr>
        <p:spPr>
          <a:xfrm>
            <a:off x="520370" y="3095544"/>
            <a:ext cx="976500" cy="398100"/>
          </a:xfrm>
          <a:prstGeom prst="rect">
            <a:avLst/>
          </a:prstGeom>
          <a:solidFill>
            <a:srgbClr val="99999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5"/>
          <p:cNvSpPr txBox="1"/>
          <p:nvPr/>
        </p:nvSpPr>
        <p:spPr>
          <a:xfrm>
            <a:off x="1683300" y="3746635"/>
            <a:ext cx="1595100" cy="55800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49" name="Google Shape;249;p25"/>
          <p:cNvSpPr/>
          <p:nvPr/>
        </p:nvSpPr>
        <p:spPr>
          <a:xfrm>
            <a:off x="535948" y="3579280"/>
            <a:ext cx="993900" cy="819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5"/>
          <p:cNvSpPr/>
          <p:nvPr/>
        </p:nvSpPr>
        <p:spPr>
          <a:xfrm>
            <a:off x="1496695" y="3095544"/>
            <a:ext cx="976500" cy="398100"/>
          </a:xfrm>
          <a:prstGeom prst="rect">
            <a:avLst/>
          </a:prstGeom>
          <a:solidFill>
            <a:srgbClr val="99999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5"/>
          <p:cNvSpPr/>
          <p:nvPr/>
        </p:nvSpPr>
        <p:spPr>
          <a:xfrm>
            <a:off x="2473020" y="3095544"/>
            <a:ext cx="976500" cy="398100"/>
          </a:xfrm>
          <a:prstGeom prst="rect">
            <a:avLst/>
          </a:prstGeom>
          <a:solidFill>
            <a:srgbClr val="FFFFFF"/>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5"/>
          <p:cNvSpPr/>
          <p:nvPr/>
        </p:nvSpPr>
        <p:spPr>
          <a:xfrm>
            <a:off x="3449346" y="3095544"/>
            <a:ext cx="976500" cy="398100"/>
          </a:xfrm>
          <a:prstGeom prst="rect">
            <a:avLst/>
          </a:prstGeom>
          <a:solidFill>
            <a:srgbClr val="FFFFFF"/>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5"/>
          <p:cNvSpPr/>
          <p:nvPr/>
        </p:nvSpPr>
        <p:spPr>
          <a:xfrm>
            <a:off x="1496695" y="2889245"/>
            <a:ext cx="976500" cy="81900"/>
          </a:xfrm>
          <a:prstGeom prst="lef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5"/>
          <p:cNvSpPr txBox="1"/>
          <p:nvPr/>
        </p:nvSpPr>
        <p:spPr>
          <a:xfrm>
            <a:off x="1187395" y="2372150"/>
            <a:ext cx="1595100" cy="5580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55" name="Google Shape;255;p25"/>
          <p:cNvSpPr txBox="1"/>
          <p:nvPr/>
        </p:nvSpPr>
        <p:spPr>
          <a:xfrm>
            <a:off x="1474500" y="4313875"/>
            <a:ext cx="2012700" cy="55800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cxnSp>
        <p:nvCxnSpPr>
          <p:cNvPr id="256" name="Google Shape;256;p25"/>
          <p:cNvCxnSpPr/>
          <p:nvPr/>
        </p:nvCxnSpPr>
        <p:spPr>
          <a:xfrm>
            <a:off x="4790650" y="1404725"/>
            <a:ext cx="13200" cy="3657600"/>
          </a:xfrm>
          <a:prstGeom prst="straightConnector1">
            <a:avLst/>
          </a:prstGeom>
          <a:noFill/>
          <a:ln w="28575" cap="flat" cmpd="sng">
            <a:solidFill>
              <a:schemeClr val="dk2"/>
            </a:solidFill>
            <a:prstDash val="solid"/>
            <a:round/>
            <a:headEnd type="none" w="med" len="med"/>
            <a:tailEnd type="none" w="med" len="med"/>
          </a:ln>
        </p:spPr>
      </p:cxnSp>
      <p:sp>
        <p:nvSpPr>
          <p:cNvPr id="257" name="Google Shape;257;p25"/>
          <p:cNvSpPr/>
          <p:nvPr/>
        </p:nvSpPr>
        <p:spPr>
          <a:xfrm>
            <a:off x="7434475" y="-344575"/>
            <a:ext cx="2256174" cy="1073466"/>
          </a:xfrm>
          <a:prstGeom prst="irregularSeal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rPr>
              <a:t>I DO</a:t>
            </a:r>
            <a:endParaRPr sz="2000" b="1">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body" idx="1"/>
          </p:nvPr>
        </p:nvSpPr>
        <p:spPr>
          <a:xfrm>
            <a:off x="194879" y="619075"/>
            <a:ext cx="1687071" cy="4465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dirty="0"/>
              <a:t>Teacher </a:t>
            </a:r>
            <a:r>
              <a:rPr lang="en" b="1" dirty="0"/>
              <a:t>guides </a:t>
            </a:r>
            <a:r>
              <a:rPr lang="en" dirty="0"/>
              <a:t>students how to attempt other subtraction of fractions questions using the Legos. Teacher use THINK-PAIR-SHARE to get students to share their findings.</a:t>
            </a:r>
            <a:endParaRPr dirty="0"/>
          </a:p>
        </p:txBody>
      </p:sp>
      <p:sp>
        <p:nvSpPr>
          <p:cNvPr id="263" name="Google Shape;263;p26"/>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0555"/>
              <a:buFont typeface="Arial"/>
              <a:buNone/>
            </a:pPr>
            <a:r>
              <a:rPr lang="en"/>
              <a:t>3. Engagement</a:t>
            </a:r>
            <a:endParaRPr/>
          </a:p>
        </p:txBody>
      </p:sp>
      <p:pic>
        <p:nvPicPr>
          <p:cNvPr id="264" name="Google Shape;264;p26"/>
          <p:cNvPicPr preferRelativeResize="0"/>
          <p:nvPr/>
        </p:nvPicPr>
        <p:blipFill rotWithShape="1">
          <a:blip r:embed="rId3">
            <a:alphaModFix/>
          </a:blip>
          <a:srcRect b="2931"/>
          <a:stretch/>
        </p:blipFill>
        <p:spPr>
          <a:xfrm>
            <a:off x="2029250" y="560525"/>
            <a:ext cx="1687071" cy="4391801"/>
          </a:xfrm>
          <a:prstGeom prst="rect">
            <a:avLst/>
          </a:prstGeom>
          <a:noFill/>
          <a:ln>
            <a:noFill/>
          </a:ln>
        </p:spPr>
      </p:pic>
      <p:sp>
        <p:nvSpPr>
          <p:cNvPr id="266" name="Google Shape;266;p26"/>
          <p:cNvSpPr/>
          <p:nvPr/>
        </p:nvSpPr>
        <p:spPr>
          <a:xfrm>
            <a:off x="7434475" y="-344575"/>
            <a:ext cx="2256174" cy="1073466"/>
          </a:xfrm>
          <a:prstGeom prst="irregularSeal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rPr>
              <a:t>WE DO</a:t>
            </a:r>
            <a:endParaRPr sz="2000" b="1">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4. Mastery</a:t>
            </a:r>
            <a:endParaRPr/>
          </a:p>
        </p:txBody>
      </p:sp>
      <p:sp>
        <p:nvSpPr>
          <p:cNvPr id="279" name="Google Shape;279;p28"/>
          <p:cNvSpPr txBox="1">
            <a:spLocks noGrp="1"/>
          </p:cNvSpPr>
          <p:nvPr>
            <p:ph type="body" idx="1"/>
          </p:nvPr>
        </p:nvSpPr>
        <p:spPr>
          <a:xfrm>
            <a:off x="311700" y="619075"/>
            <a:ext cx="1411200" cy="4244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a:t>Students will now attempt the questions themselves. Teacher then moves around to help students facing difficulties.</a:t>
            </a:r>
            <a:endParaRPr/>
          </a:p>
        </p:txBody>
      </p:sp>
      <p:pic>
        <p:nvPicPr>
          <p:cNvPr id="280" name="Google Shape;280;p28"/>
          <p:cNvPicPr preferRelativeResize="0"/>
          <p:nvPr/>
        </p:nvPicPr>
        <p:blipFill>
          <a:blip r:embed="rId3">
            <a:alphaModFix/>
          </a:blip>
          <a:stretch>
            <a:fillRect/>
          </a:stretch>
        </p:blipFill>
        <p:spPr>
          <a:xfrm>
            <a:off x="1822250" y="1033375"/>
            <a:ext cx="2964361" cy="3830100"/>
          </a:xfrm>
          <a:prstGeom prst="rect">
            <a:avLst/>
          </a:prstGeom>
          <a:noFill/>
          <a:ln>
            <a:noFill/>
          </a:ln>
        </p:spPr>
      </p:pic>
      <p:pic>
        <p:nvPicPr>
          <p:cNvPr id="281" name="Google Shape;281;p28"/>
          <p:cNvPicPr preferRelativeResize="0"/>
          <p:nvPr/>
        </p:nvPicPr>
        <p:blipFill rotWithShape="1">
          <a:blip r:embed="rId3">
            <a:alphaModFix/>
          </a:blip>
          <a:srcRect l="58497" t="25628" r="11248" b="57901"/>
          <a:stretch/>
        </p:blipFill>
        <p:spPr>
          <a:xfrm>
            <a:off x="5373112" y="2619475"/>
            <a:ext cx="3360088" cy="2363395"/>
          </a:xfrm>
          <a:prstGeom prst="rect">
            <a:avLst/>
          </a:prstGeom>
          <a:noFill/>
          <a:ln>
            <a:noFill/>
          </a:ln>
        </p:spPr>
      </p:pic>
      <p:cxnSp>
        <p:nvCxnSpPr>
          <p:cNvPr id="282" name="Google Shape;282;p28"/>
          <p:cNvCxnSpPr/>
          <p:nvPr/>
        </p:nvCxnSpPr>
        <p:spPr>
          <a:xfrm rot="10800000" flipH="1">
            <a:off x="3604600" y="2720175"/>
            <a:ext cx="1829100" cy="1109700"/>
          </a:xfrm>
          <a:prstGeom prst="straightConnector1">
            <a:avLst/>
          </a:prstGeom>
          <a:noFill/>
          <a:ln w="19050" cap="flat" cmpd="sng">
            <a:solidFill>
              <a:srgbClr val="FF0000"/>
            </a:solidFill>
            <a:prstDash val="solid"/>
            <a:round/>
            <a:headEnd type="none" w="med" len="med"/>
            <a:tailEnd type="none" w="med" len="med"/>
          </a:ln>
        </p:spPr>
      </p:cxnSp>
      <p:cxnSp>
        <p:nvCxnSpPr>
          <p:cNvPr id="283" name="Google Shape;283;p28"/>
          <p:cNvCxnSpPr/>
          <p:nvPr/>
        </p:nvCxnSpPr>
        <p:spPr>
          <a:xfrm>
            <a:off x="3591350" y="4373225"/>
            <a:ext cx="1895100" cy="559800"/>
          </a:xfrm>
          <a:prstGeom prst="straightConnector1">
            <a:avLst/>
          </a:prstGeom>
          <a:noFill/>
          <a:ln w="19050" cap="flat" cmpd="sng">
            <a:solidFill>
              <a:srgbClr val="FF0000"/>
            </a:solidFill>
            <a:prstDash val="solid"/>
            <a:round/>
            <a:headEnd type="none" w="med" len="med"/>
            <a:tailEnd type="none" w="med" len="med"/>
          </a:ln>
        </p:spPr>
      </p:cxnSp>
      <p:cxnSp>
        <p:nvCxnSpPr>
          <p:cNvPr id="284" name="Google Shape;284;p28"/>
          <p:cNvCxnSpPr/>
          <p:nvPr/>
        </p:nvCxnSpPr>
        <p:spPr>
          <a:xfrm rot="10800000" flipH="1">
            <a:off x="3975650" y="1020400"/>
            <a:ext cx="2226300" cy="530100"/>
          </a:xfrm>
          <a:prstGeom prst="straightConnector1">
            <a:avLst/>
          </a:prstGeom>
          <a:noFill/>
          <a:ln w="19050" cap="flat" cmpd="sng">
            <a:solidFill>
              <a:srgbClr val="FF0000"/>
            </a:solidFill>
            <a:prstDash val="solid"/>
            <a:round/>
            <a:headEnd type="none" w="med" len="med"/>
            <a:tailEnd type="none" w="med" len="med"/>
          </a:ln>
        </p:spPr>
      </p:cxnSp>
      <p:cxnSp>
        <p:nvCxnSpPr>
          <p:cNvPr id="285" name="Google Shape;285;p28"/>
          <p:cNvCxnSpPr/>
          <p:nvPr/>
        </p:nvCxnSpPr>
        <p:spPr>
          <a:xfrm>
            <a:off x="3975638" y="1670225"/>
            <a:ext cx="2279400" cy="26100"/>
          </a:xfrm>
          <a:prstGeom prst="straightConnector1">
            <a:avLst/>
          </a:prstGeom>
          <a:noFill/>
          <a:ln w="19050" cap="flat" cmpd="sng">
            <a:solidFill>
              <a:srgbClr val="FF0000"/>
            </a:solidFill>
            <a:prstDash val="solid"/>
            <a:round/>
            <a:headEnd type="none" w="med" len="med"/>
            <a:tailEnd type="none" w="med" len="med"/>
          </a:ln>
        </p:spPr>
      </p:cxnSp>
      <p:pic>
        <p:nvPicPr>
          <p:cNvPr id="286" name="Google Shape;286;p28"/>
          <p:cNvPicPr preferRelativeResize="0"/>
          <p:nvPr/>
        </p:nvPicPr>
        <p:blipFill rotWithShape="1">
          <a:blip r:embed="rId3">
            <a:alphaModFix/>
          </a:blip>
          <a:srcRect l="71806" t="13471" r="16618" b="83553"/>
          <a:stretch/>
        </p:blipFill>
        <p:spPr>
          <a:xfrm>
            <a:off x="6201950" y="1013151"/>
            <a:ext cx="2256176" cy="749401"/>
          </a:xfrm>
          <a:prstGeom prst="rect">
            <a:avLst/>
          </a:prstGeom>
          <a:noFill/>
          <a:ln>
            <a:noFill/>
          </a:ln>
        </p:spPr>
      </p:pic>
      <p:sp>
        <p:nvSpPr>
          <p:cNvPr id="287" name="Google Shape;287;p28"/>
          <p:cNvSpPr txBox="1"/>
          <p:nvPr/>
        </p:nvSpPr>
        <p:spPr>
          <a:xfrm>
            <a:off x="6037925" y="1877074"/>
            <a:ext cx="2589300" cy="702300"/>
          </a:xfrm>
          <a:prstGeom prst="rect">
            <a:avLst/>
          </a:prstGeom>
          <a:solidFill>
            <a:srgbClr val="FFF2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1700" b="1">
                <a:solidFill>
                  <a:srgbClr val="FF0000"/>
                </a:solidFill>
              </a:rPr>
              <a:t>2 tasks and a checklist for each question.</a:t>
            </a:r>
            <a:endParaRPr sz="1300" b="1">
              <a:solidFill>
                <a:srgbClr val="FF0000"/>
              </a:solidFill>
            </a:endParaRPr>
          </a:p>
        </p:txBody>
      </p:sp>
      <p:sp>
        <p:nvSpPr>
          <p:cNvPr id="288" name="Google Shape;288;p28"/>
          <p:cNvSpPr/>
          <p:nvPr/>
        </p:nvSpPr>
        <p:spPr>
          <a:xfrm>
            <a:off x="7434475" y="-344575"/>
            <a:ext cx="2256174" cy="1073466"/>
          </a:xfrm>
          <a:prstGeom prst="irregularSeal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rPr>
              <a:t>YOU DO</a:t>
            </a:r>
            <a:endParaRPr sz="2000" b="1">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9"/>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4. Mastery</a:t>
            </a:r>
            <a:endParaRPr/>
          </a:p>
        </p:txBody>
      </p:sp>
      <p:pic>
        <p:nvPicPr>
          <p:cNvPr id="294" name="Google Shape;294;p29"/>
          <p:cNvPicPr preferRelativeResize="0"/>
          <p:nvPr/>
        </p:nvPicPr>
        <p:blipFill>
          <a:blip r:embed="rId3">
            <a:alphaModFix/>
          </a:blip>
          <a:stretch>
            <a:fillRect/>
          </a:stretch>
        </p:blipFill>
        <p:spPr>
          <a:xfrm>
            <a:off x="185550" y="560525"/>
            <a:ext cx="7023650" cy="4459875"/>
          </a:xfrm>
          <a:prstGeom prst="rect">
            <a:avLst/>
          </a:prstGeom>
          <a:noFill/>
          <a:ln>
            <a:noFill/>
          </a:ln>
        </p:spPr>
      </p:pic>
      <p:sp>
        <p:nvSpPr>
          <p:cNvPr id="295" name="Google Shape;295;p29"/>
          <p:cNvSpPr/>
          <p:nvPr/>
        </p:nvSpPr>
        <p:spPr>
          <a:xfrm>
            <a:off x="7434475" y="-344575"/>
            <a:ext cx="2256174" cy="1073466"/>
          </a:xfrm>
          <a:prstGeom prst="irregularSeal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rPr>
              <a:t>YOU DO</a:t>
            </a:r>
            <a:endParaRPr sz="2000" b="1">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0"/>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5. Consolidation</a:t>
            </a:r>
            <a:endParaRPr/>
          </a:p>
        </p:txBody>
      </p:sp>
      <p:sp>
        <p:nvSpPr>
          <p:cNvPr id="301" name="Google Shape;301;p30"/>
          <p:cNvSpPr txBox="1">
            <a:spLocks noGrp="1"/>
          </p:cNvSpPr>
          <p:nvPr>
            <p:ph type="body" idx="1"/>
          </p:nvPr>
        </p:nvSpPr>
        <p:spPr>
          <a:xfrm>
            <a:off x="311700" y="619075"/>
            <a:ext cx="2338800" cy="424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Students attempt the exit ticket question individually. Teacher can have a sensing as to whether the student understood the lesson.</a:t>
            </a:r>
            <a:endParaRPr/>
          </a:p>
          <a:p>
            <a:pPr marL="0" lvl="0" indent="0" algn="l" rtl="0">
              <a:spcBef>
                <a:spcPts val="1200"/>
              </a:spcBef>
              <a:spcAft>
                <a:spcPts val="1200"/>
              </a:spcAft>
              <a:buNone/>
            </a:pPr>
            <a:endParaRPr/>
          </a:p>
        </p:txBody>
      </p:sp>
      <p:pic>
        <p:nvPicPr>
          <p:cNvPr id="302" name="Google Shape;302;p30"/>
          <p:cNvPicPr preferRelativeResize="0"/>
          <p:nvPr/>
        </p:nvPicPr>
        <p:blipFill rotWithShape="1">
          <a:blip r:embed="rId3">
            <a:alphaModFix/>
          </a:blip>
          <a:srcRect/>
          <a:stretch/>
        </p:blipFill>
        <p:spPr>
          <a:xfrm>
            <a:off x="3017900" y="619075"/>
            <a:ext cx="5837474" cy="4429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5. Consolidation</a:t>
            </a:r>
            <a:endParaRPr/>
          </a:p>
        </p:txBody>
      </p:sp>
      <p:sp>
        <p:nvSpPr>
          <p:cNvPr id="308" name="Google Shape;308;p31"/>
          <p:cNvSpPr txBox="1">
            <a:spLocks noGrp="1"/>
          </p:cNvSpPr>
          <p:nvPr>
            <p:ph type="body" idx="1"/>
          </p:nvPr>
        </p:nvSpPr>
        <p:spPr>
          <a:xfrm>
            <a:off x="346250" y="619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Students then fill in the Success Criteria card that was shown at the start of the lesson. Teacher can then prepare intervention strategies to help those who still need more help in the topic in future lessons. </a:t>
            </a:r>
            <a:endParaRPr/>
          </a:p>
        </p:txBody>
      </p:sp>
      <p:pic>
        <p:nvPicPr>
          <p:cNvPr id="309" name="Google Shape;309;p31"/>
          <p:cNvPicPr preferRelativeResize="0"/>
          <p:nvPr/>
        </p:nvPicPr>
        <p:blipFill rotWithShape="1">
          <a:blip r:embed="rId3">
            <a:alphaModFix/>
          </a:blip>
          <a:srcRect/>
          <a:stretch/>
        </p:blipFill>
        <p:spPr>
          <a:xfrm>
            <a:off x="1151050" y="1813450"/>
            <a:ext cx="6758599" cy="3145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Findings After the Lesson</a:t>
            </a:r>
            <a:endParaRPr/>
          </a:p>
        </p:txBody>
      </p:sp>
      <p:sp>
        <p:nvSpPr>
          <p:cNvPr id="315" name="Google Shape;315;p32"/>
          <p:cNvSpPr txBox="1">
            <a:spLocks noGrp="1"/>
          </p:cNvSpPr>
          <p:nvPr>
            <p:ph type="body" idx="1"/>
          </p:nvPr>
        </p:nvSpPr>
        <p:spPr>
          <a:xfrm>
            <a:off x="311700" y="1152475"/>
            <a:ext cx="1623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 post-test was then conducted to determine if the key learning objectives were achieved:</a:t>
            </a:r>
            <a:endParaRPr/>
          </a:p>
        </p:txBody>
      </p:sp>
      <p:pic>
        <p:nvPicPr>
          <p:cNvPr id="316" name="Google Shape;316;p32"/>
          <p:cNvPicPr preferRelativeResize="0"/>
          <p:nvPr/>
        </p:nvPicPr>
        <p:blipFill rotWithShape="1">
          <a:blip r:embed="rId3">
            <a:alphaModFix/>
          </a:blip>
          <a:srcRect l="33480" r="33052" b="50176"/>
          <a:stretch/>
        </p:blipFill>
        <p:spPr>
          <a:xfrm>
            <a:off x="2034200" y="994350"/>
            <a:ext cx="3399050" cy="3333075"/>
          </a:xfrm>
          <a:prstGeom prst="rect">
            <a:avLst/>
          </a:prstGeom>
          <a:noFill/>
          <a:ln>
            <a:noFill/>
          </a:ln>
        </p:spPr>
      </p:pic>
      <p:pic>
        <p:nvPicPr>
          <p:cNvPr id="317" name="Google Shape;317;p32"/>
          <p:cNvPicPr preferRelativeResize="0"/>
          <p:nvPr/>
        </p:nvPicPr>
        <p:blipFill rotWithShape="1">
          <a:blip r:embed="rId3">
            <a:alphaModFix/>
          </a:blip>
          <a:srcRect l="33266" t="50176" r="33266"/>
          <a:stretch/>
        </p:blipFill>
        <p:spPr>
          <a:xfrm>
            <a:off x="5433251" y="994350"/>
            <a:ext cx="3399050" cy="333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Subtraction of Fractions</a:t>
            </a:r>
            <a:endParaRPr/>
          </a:p>
        </p:txBody>
      </p:sp>
      <p:sp>
        <p:nvSpPr>
          <p:cNvPr id="73" name="Google Shape;73;p14"/>
          <p:cNvSpPr txBox="1">
            <a:spLocks noGrp="1"/>
          </p:cNvSpPr>
          <p:nvPr>
            <p:ph type="body" idx="1"/>
          </p:nvPr>
        </p:nvSpPr>
        <p:spPr>
          <a:xfrm>
            <a:off x="311700" y="914400"/>
            <a:ext cx="8520600" cy="396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Class Profile:</a:t>
            </a:r>
            <a:endParaRPr b="1"/>
          </a:p>
          <a:p>
            <a:pPr marL="457200" lvl="0" indent="-342900" algn="l" rtl="0">
              <a:spcBef>
                <a:spcPts val="1200"/>
              </a:spcBef>
              <a:spcAft>
                <a:spcPts val="0"/>
              </a:spcAft>
              <a:buSzPts val="1800"/>
              <a:buChar char="★"/>
            </a:pPr>
            <a:r>
              <a:rPr lang="en"/>
              <a:t>Primary 3 middle- to low- ability learners</a:t>
            </a:r>
            <a:endParaRPr/>
          </a:p>
          <a:p>
            <a:pPr marL="0" lvl="0" indent="0" algn="l" rtl="0">
              <a:spcBef>
                <a:spcPts val="1200"/>
              </a:spcBef>
              <a:spcAft>
                <a:spcPts val="0"/>
              </a:spcAft>
              <a:buNone/>
            </a:pPr>
            <a:r>
              <a:rPr lang="en" b="1"/>
              <a:t>Instructional Strategies:</a:t>
            </a:r>
            <a:endParaRPr b="1"/>
          </a:p>
          <a:p>
            <a:pPr marL="457200" lvl="0" indent="-342900" algn="l" rtl="0">
              <a:spcBef>
                <a:spcPts val="1200"/>
              </a:spcBef>
              <a:spcAft>
                <a:spcPts val="0"/>
              </a:spcAft>
              <a:buSzPts val="1800"/>
              <a:buChar char="★"/>
            </a:pPr>
            <a:r>
              <a:rPr lang="en"/>
              <a:t>Differentiated Instruction by process, mostly pair work</a:t>
            </a:r>
            <a:endParaRPr/>
          </a:p>
          <a:p>
            <a:pPr marL="0" lvl="0" indent="0" algn="l" rtl="0">
              <a:spcBef>
                <a:spcPts val="1200"/>
              </a:spcBef>
              <a:spcAft>
                <a:spcPts val="0"/>
              </a:spcAft>
              <a:buNone/>
            </a:pPr>
            <a:r>
              <a:rPr lang="en" b="1"/>
              <a:t>Objective:</a:t>
            </a:r>
            <a:endParaRPr b="1"/>
          </a:p>
          <a:p>
            <a:pPr marL="457200" lvl="0" indent="-342900" algn="l" rtl="0">
              <a:spcBef>
                <a:spcPts val="1200"/>
              </a:spcBef>
              <a:spcAft>
                <a:spcPts val="0"/>
              </a:spcAft>
              <a:buSzPts val="1800"/>
              <a:buChar char="★"/>
            </a:pPr>
            <a:r>
              <a:rPr lang="en"/>
              <a:t>Use Lego blocks to illustrate subtraction of related fractions within one whole.</a:t>
            </a:r>
            <a:endParaRPr/>
          </a:p>
          <a:p>
            <a:pPr marL="457200" lvl="0" indent="-342900" algn="l" rtl="0">
              <a:spcBef>
                <a:spcPts val="0"/>
              </a:spcBef>
              <a:spcAft>
                <a:spcPts val="0"/>
              </a:spcAft>
              <a:buSzPts val="1800"/>
              <a:buChar char="★"/>
            </a:pPr>
            <a:r>
              <a:rPr lang="en"/>
              <a:t>Work in pairs to solve subtraction equations involving like fractions / related fractions.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Comparing the Results</a:t>
            </a:r>
            <a:endParaRPr/>
          </a:p>
        </p:txBody>
      </p:sp>
      <p:pic>
        <p:nvPicPr>
          <p:cNvPr id="323" name="Google Shape;323;p33"/>
          <p:cNvPicPr preferRelativeResize="0"/>
          <p:nvPr/>
        </p:nvPicPr>
        <p:blipFill>
          <a:blip r:embed="rId3">
            <a:alphaModFix/>
          </a:blip>
          <a:stretch>
            <a:fillRect/>
          </a:stretch>
        </p:blipFill>
        <p:spPr>
          <a:xfrm>
            <a:off x="540300" y="548075"/>
            <a:ext cx="8096200" cy="4529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Comparing the Results (Pairwise Heatmaps)</a:t>
            </a:r>
            <a:endParaRPr/>
          </a:p>
        </p:txBody>
      </p:sp>
      <p:pic>
        <p:nvPicPr>
          <p:cNvPr id="329" name="Google Shape;329;p34"/>
          <p:cNvPicPr preferRelativeResize="0"/>
          <p:nvPr/>
        </p:nvPicPr>
        <p:blipFill>
          <a:blip r:embed="rId3">
            <a:alphaModFix/>
          </a:blip>
          <a:stretch>
            <a:fillRect/>
          </a:stretch>
        </p:blipFill>
        <p:spPr>
          <a:xfrm>
            <a:off x="2036175" y="659900"/>
            <a:ext cx="5071642" cy="4278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Positive Outcomes</a:t>
            </a:r>
            <a:endParaRPr/>
          </a:p>
        </p:txBody>
      </p:sp>
      <p:graphicFrame>
        <p:nvGraphicFramePr>
          <p:cNvPr id="335" name="Google Shape;335;p35"/>
          <p:cNvGraphicFramePr/>
          <p:nvPr>
            <p:extLst>
              <p:ext uri="{D42A27DB-BD31-4B8C-83A1-F6EECF244321}">
                <p14:modId xmlns:p14="http://schemas.microsoft.com/office/powerpoint/2010/main" val="2991025811"/>
              </p:ext>
            </p:extLst>
          </p:nvPr>
        </p:nvGraphicFramePr>
        <p:xfrm>
          <a:off x="159300" y="666750"/>
          <a:ext cx="3776600" cy="2011605"/>
        </p:xfrm>
        <a:graphic>
          <a:graphicData uri="http://schemas.openxmlformats.org/drawingml/2006/table">
            <a:tbl>
              <a:tblPr>
                <a:noFill/>
                <a:tableStyleId>{A0FAA08B-6C9C-4FF8-A643-5590270040A2}</a:tableStyleId>
              </a:tblPr>
              <a:tblGrid>
                <a:gridCol w="3776600">
                  <a:extLst>
                    <a:ext uri="{9D8B030D-6E8A-4147-A177-3AD203B41FA5}">
                      <a16:colId xmlns:a16="http://schemas.microsoft.com/office/drawing/2014/main" val="20000"/>
                    </a:ext>
                  </a:extLst>
                </a:gridCol>
              </a:tblGrid>
              <a:tr h="426700">
                <a:tc>
                  <a:txBody>
                    <a:bodyPr/>
                    <a:lstStyle/>
                    <a:p>
                      <a:pPr marL="0" lvl="0" indent="0" algn="ctr" rtl="0">
                        <a:spcBef>
                          <a:spcPts val="0"/>
                        </a:spcBef>
                        <a:spcAft>
                          <a:spcPts val="0"/>
                        </a:spcAft>
                        <a:buNone/>
                      </a:pPr>
                      <a:r>
                        <a:rPr lang="en" sz="1600" b="1">
                          <a:solidFill>
                            <a:schemeClr val="bg2">
                              <a:lumMod val="50000"/>
                            </a:schemeClr>
                          </a:solidFill>
                        </a:rPr>
                        <a:t>Benefits Teacher Gained </a:t>
                      </a:r>
                      <a:endParaRPr sz="1600" b="1">
                        <a:solidFill>
                          <a:schemeClr val="bg2">
                            <a:lumMod val="50000"/>
                          </a:schemeClr>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0525">
                <a:tc>
                  <a:txBody>
                    <a:bodyPr/>
                    <a:lstStyle/>
                    <a:p>
                      <a:pPr marL="0" lvl="0" indent="0" algn="l" rtl="0">
                        <a:spcBef>
                          <a:spcPts val="0"/>
                        </a:spcBef>
                        <a:spcAft>
                          <a:spcPts val="0"/>
                        </a:spcAft>
                        <a:buNone/>
                      </a:pPr>
                      <a:r>
                        <a:rPr lang="en" sz="1600">
                          <a:solidFill>
                            <a:schemeClr val="bg2">
                              <a:lumMod val="50000"/>
                            </a:schemeClr>
                          </a:solidFill>
                        </a:rPr>
                        <a:t>A different form of media used in the Teaching and Learning of Mathematics.</a:t>
                      </a:r>
                      <a:endParaRPr sz="1600">
                        <a:solidFill>
                          <a:schemeClr val="bg2">
                            <a:lumMod val="50000"/>
                          </a:schemeClr>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14375">
                <a:tc>
                  <a:txBody>
                    <a:bodyPr/>
                    <a:lstStyle/>
                    <a:p>
                      <a:pPr marL="0" lvl="0" indent="0" algn="l" rtl="0">
                        <a:spcBef>
                          <a:spcPts val="0"/>
                        </a:spcBef>
                        <a:spcAft>
                          <a:spcPts val="0"/>
                        </a:spcAft>
                        <a:buNone/>
                      </a:pPr>
                      <a:r>
                        <a:rPr lang="en" sz="1600" dirty="0">
                          <a:solidFill>
                            <a:schemeClr val="bg2">
                              <a:lumMod val="50000"/>
                            </a:schemeClr>
                          </a:solidFill>
                        </a:rPr>
                        <a:t>Encourages questioning, and greater interpersonal communication from students to show their understanding.</a:t>
                      </a:r>
                      <a:endParaRPr sz="1600" dirty="0">
                        <a:solidFill>
                          <a:schemeClr val="bg2">
                            <a:lumMod val="50000"/>
                          </a:schemeClr>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pic>
        <p:nvPicPr>
          <p:cNvPr id="336" name="Google Shape;336;p35"/>
          <p:cNvPicPr preferRelativeResize="0"/>
          <p:nvPr/>
        </p:nvPicPr>
        <p:blipFill>
          <a:blip r:embed="rId3">
            <a:alphaModFix/>
          </a:blip>
          <a:stretch>
            <a:fillRect/>
          </a:stretch>
        </p:blipFill>
        <p:spPr>
          <a:xfrm>
            <a:off x="4148925" y="1093450"/>
            <a:ext cx="4913950" cy="3120750"/>
          </a:xfrm>
          <a:prstGeom prst="rect">
            <a:avLst/>
          </a:prstGeom>
          <a:noFill/>
          <a:ln>
            <a:noFill/>
          </a:ln>
        </p:spPr>
      </p:pic>
      <p:graphicFrame>
        <p:nvGraphicFramePr>
          <p:cNvPr id="337" name="Google Shape;337;p35"/>
          <p:cNvGraphicFramePr/>
          <p:nvPr>
            <p:extLst>
              <p:ext uri="{D42A27DB-BD31-4B8C-83A1-F6EECF244321}">
                <p14:modId xmlns:p14="http://schemas.microsoft.com/office/powerpoint/2010/main" val="3512405085"/>
              </p:ext>
            </p:extLst>
          </p:nvPr>
        </p:nvGraphicFramePr>
        <p:xfrm>
          <a:off x="159300" y="2813600"/>
          <a:ext cx="3776600" cy="2255440"/>
        </p:xfrm>
        <a:graphic>
          <a:graphicData uri="http://schemas.openxmlformats.org/drawingml/2006/table">
            <a:tbl>
              <a:tblPr>
                <a:noFill/>
                <a:tableStyleId>{A0FAA08B-6C9C-4FF8-A643-5590270040A2}</a:tableStyleId>
              </a:tblPr>
              <a:tblGrid>
                <a:gridCol w="3776600">
                  <a:extLst>
                    <a:ext uri="{9D8B030D-6E8A-4147-A177-3AD203B41FA5}">
                      <a16:colId xmlns:a16="http://schemas.microsoft.com/office/drawing/2014/main" val="20000"/>
                    </a:ext>
                  </a:extLst>
                </a:gridCol>
              </a:tblGrid>
              <a:tr h="426700">
                <a:tc>
                  <a:txBody>
                    <a:bodyPr/>
                    <a:lstStyle/>
                    <a:p>
                      <a:pPr marL="0" lvl="0" indent="0" algn="ctr" rtl="0">
                        <a:spcBef>
                          <a:spcPts val="0"/>
                        </a:spcBef>
                        <a:spcAft>
                          <a:spcPts val="0"/>
                        </a:spcAft>
                        <a:buNone/>
                      </a:pPr>
                      <a:r>
                        <a:rPr lang="en" sz="1600" b="1" dirty="0">
                          <a:solidFill>
                            <a:sysClr val="windowText" lastClr="000000"/>
                          </a:solidFill>
                        </a:rPr>
                        <a:t>Benefits Students Gained</a:t>
                      </a:r>
                      <a:endParaRPr sz="1600" b="1" dirty="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0"/>
                  </a:ext>
                </a:extLst>
              </a:tr>
              <a:tr h="670525">
                <a:tc>
                  <a:txBody>
                    <a:bodyPr/>
                    <a:lstStyle/>
                    <a:p>
                      <a:pPr marL="0" lvl="0" indent="0" algn="l" rtl="0">
                        <a:spcBef>
                          <a:spcPts val="0"/>
                        </a:spcBef>
                        <a:spcAft>
                          <a:spcPts val="0"/>
                        </a:spcAft>
                        <a:buNone/>
                      </a:pPr>
                      <a:r>
                        <a:rPr lang="en" sz="1600">
                          <a:solidFill>
                            <a:sysClr val="windowText" lastClr="000000"/>
                          </a:solidFill>
                        </a:rPr>
                        <a:t>More investigative and applicative approach to solving mathematical problems.</a:t>
                      </a:r>
                      <a:endParaRPr sz="160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670525">
                <a:tc>
                  <a:txBody>
                    <a:bodyPr/>
                    <a:lstStyle/>
                    <a:p>
                      <a:pPr marL="0" lvl="0" indent="0" algn="l" rtl="0">
                        <a:spcBef>
                          <a:spcPts val="0"/>
                        </a:spcBef>
                        <a:spcAft>
                          <a:spcPts val="0"/>
                        </a:spcAft>
                        <a:buNone/>
                      </a:pPr>
                      <a:r>
                        <a:rPr lang="en" sz="1600" dirty="0">
                          <a:solidFill>
                            <a:sysClr val="windowText" lastClr="000000"/>
                          </a:solidFill>
                        </a:rPr>
                        <a:t>Helps students regulate their learning and monitor their own thinking. (Metacognition)</a:t>
                      </a:r>
                      <a:endParaRPr sz="1600" dirty="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36"/>
          <p:cNvPicPr preferRelativeResize="0"/>
          <p:nvPr/>
        </p:nvPicPr>
        <p:blipFill>
          <a:blip r:embed="rId3">
            <a:alphaModFix/>
          </a:blip>
          <a:stretch>
            <a:fillRect/>
          </a:stretch>
        </p:blipFill>
        <p:spPr>
          <a:xfrm>
            <a:off x="5243685" y="715825"/>
            <a:ext cx="2725501" cy="3863199"/>
          </a:xfrm>
          <a:prstGeom prst="rect">
            <a:avLst/>
          </a:prstGeom>
          <a:noFill/>
          <a:ln>
            <a:noFill/>
          </a:ln>
        </p:spPr>
      </p:pic>
      <p:sp>
        <p:nvSpPr>
          <p:cNvPr id="343" name="Google Shape;343;p36"/>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Challenges Faced</a:t>
            </a:r>
            <a:endParaRPr/>
          </a:p>
        </p:txBody>
      </p:sp>
      <p:graphicFrame>
        <p:nvGraphicFramePr>
          <p:cNvPr id="344" name="Google Shape;344;p36"/>
          <p:cNvGraphicFramePr/>
          <p:nvPr>
            <p:extLst>
              <p:ext uri="{D42A27DB-BD31-4B8C-83A1-F6EECF244321}">
                <p14:modId xmlns:p14="http://schemas.microsoft.com/office/powerpoint/2010/main" val="425785"/>
              </p:ext>
            </p:extLst>
          </p:nvPr>
        </p:nvGraphicFramePr>
        <p:xfrm>
          <a:off x="159300" y="514350"/>
          <a:ext cx="3660650" cy="2011600"/>
        </p:xfrm>
        <a:graphic>
          <a:graphicData uri="http://schemas.openxmlformats.org/drawingml/2006/table">
            <a:tbl>
              <a:tblPr>
                <a:noFill/>
                <a:tableStyleId>{A0FAA08B-6C9C-4FF8-A643-5590270040A2}</a:tableStyleId>
              </a:tblPr>
              <a:tblGrid>
                <a:gridCol w="3660650">
                  <a:extLst>
                    <a:ext uri="{9D8B030D-6E8A-4147-A177-3AD203B41FA5}">
                      <a16:colId xmlns:a16="http://schemas.microsoft.com/office/drawing/2014/main" val="20000"/>
                    </a:ext>
                  </a:extLst>
                </a:gridCol>
              </a:tblGrid>
              <a:tr h="426700">
                <a:tc>
                  <a:txBody>
                    <a:bodyPr/>
                    <a:lstStyle/>
                    <a:p>
                      <a:pPr marL="0" lvl="0" indent="0" algn="ctr" rtl="0">
                        <a:spcBef>
                          <a:spcPts val="0"/>
                        </a:spcBef>
                        <a:spcAft>
                          <a:spcPts val="0"/>
                        </a:spcAft>
                        <a:buNone/>
                      </a:pPr>
                      <a:r>
                        <a:rPr lang="en" sz="1600" b="1" dirty="0">
                          <a:solidFill>
                            <a:sysClr val="windowText" lastClr="000000"/>
                          </a:solidFill>
                        </a:rPr>
                        <a:t>Challenges Faced by Teacher</a:t>
                      </a:r>
                      <a:endParaRPr sz="1600" b="1" dirty="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0"/>
                  </a:ext>
                </a:extLst>
              </a:tr>
              <a:tr h="670525">
                <a:tc>
                  <a:txBody>
                    <a:bodyPr/>
                    <a:lstStyle/>
                    <a:p>
                      <a:pPr marL="0" lvl="0" indent="0" algn="l" rtl="0">
                        <a:spcBef>
                          <a:spcPts val="0"/>
                        </a:spcBef>
                        <a:spcAft>
                          <a:spcPts val="0"/>
                        </a:spcAft>
                        <a:buNone/>
                      </a:pPr>
                      <a:r>
                        <a:rPr lang="en" sz="1600">
                          <a:solidFill>
                            <a:sysClr val="windowText" lastClr="000000"/>
                          </a:solidFill>
                        </a:rPr>
                        <a:t>Need to teach how to do conversion using Lego bricks.</a:t>
                      </a:r>
                      <a:endParaRPr sz="160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667875">
                <a:tc>
                  <a:txBody>
                    <a:bodyPr/>
                    <a:lstStyle/>
                    <a:p>
                      <a:pPr marL="0" lvl="0" indent="0" algn="l" rtl="0">
                        <a:spcBef>
                          <a:spcPts val="0"/>
                        </a:spcBef>
                        <a:spcAft>
                          <a:spcPts val="0"/>
                        </a:spcAft>
                        <a:buNone/>
                      </a:pPr>
                      <a:r>
                        <a:rPr lang="en" sz="1600" dirty="0">
                          <a:solidFill>
                            <a:sysClr val="windowText" lastClr="000000"/>
                          </a:solidFill>
                        </a:rPr>
                        <a:t>Need to repeat guiding steps as students, given their profile, follow instruction at different speeds.</a:t>
                      </a:r>
                      <a:endParaRPr sz="1600" dirty="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345" name="Google Shape;345;p36"/>
          <p:cNvGraphicFramePr/>
          <p:nvPr>
            <p:extLst>
              <p:ext uri="{D42A27DB-BD31-4B8C-83A1-F6EECF244321}">
                <p14:modId xmlns:p14="http://schemas.microsoft.com/office/powerpoint/2010/main" val="1368429884"/>
              </p:ext>
            </p:extLst>
          </p:nvPr>
        </p:nvGraphicFramePr>
        <p:xfrm>
          <a:off x="159300" y="2647425"/>
          <a:ext cx="3660650" cy="2438290"/>
        </p:xfrm>
        <a:graphic>
          <a:graphicData uri="http://schemas.openxmlformats.org/drawingml/2006/table">
            <a:tbl>
              <a:tblPr>
                <a:noFill/>
                <a:tableStyleId>{A0FAA08B-6C9C-4FF8-A643-5590270040A2}</a:tableStyleId>
              </a:tblPr>
              <a:tblGrid>
                <a:gridCol w="3660650">
                  <a:extLst>
                    <a:ext uri="{9D8B030D-6E8A-4147-A177-3AD203B41FA5}">
                      <a16:colId xmlns:a16="http://schemas.microsoft.com/office/drawing/2014/main" val="20000"/>
                    </a:ext>
                  </a:extLst>
                </a:gridCol>
              </a:tblGrid>
              <a:tr h="426700">
                <a:tc>
                  <a:txBody>
                    <a:bodyPr/>
                    <a:lstStyle/>
                    <a:p>
                      <a:pPr marL="0" lvl="0" indent="0" algn="ctr" rtl="0">
                        <a:spcBef>
                          <a:spcPts val="0"/>
                        </a:spcBef>
                        <a:spcAft>
                          <a:spcPts val="0"/>
                        </a:spcAft>
                        <a:buNone/>
                      </a:pPr>
                      <a:r>
                        <a:rPr lang="en" sz="1600" b="1" dirty="0">
                          <a:solidFill>
                            <a:sysClr val="windowText" lastClr="000000"/>
                          </a:solidFill>
                        </a:rPr>
                        <a:t>Challenges Faced by Students</a:t>
                      </a:r>
                      <a:endParaRPr sz="1600" b="1" dirty="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0"/>
                  </a:ext>
                </a:extLst>
              </a:tr>
              <a:tr h="670525">
                <a:tc>
                  <a:txBody>
                    <a:bodyPr/>
                    <a:lstStyle/>
                    <a:p>
                      <a:pPr marL="0" lvl="0" indent="0" algn="l" rtl="0">
                        <a:spcBef>
                          <a:spcPts val="0"/>
                        </a:spcBef>
                        <a:spcAft>
                          <a:spcPts val="0"/>
                        </a:spcAft>
                        <a:buNone/>
                      </a:pPr>
                      <a:r>
                        <a:rPr lang="en" sz="1600">
                          <a:solidFill>
                            <a:sysClr val="windowText" lastClr="000000"/>
                          </a:solidFill>
                        </a:rPr>
                        <a:t>Need more time to recap addition of fractions and link ideas to subtraction. </a:t>
                      </a:r>
                      <a:endParaRPr sz="160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495600">
                <a:tc>
                  <a:txBody>
                    <a:bodyPr/>
                    <a:lstStyle/>
                    <a:p>
                      <a:pPr marL="0" lvl="0" indent="0" algn="l" rtl="0">
                        <a:spcBef>
                          <a:spcPts val="0"/>
                        </a:spcBef>
                        <a:spcAft>
                          <a:spcPts val="0"/>
                        </a:spcAft>
                        <a:buNone/>
                      </a:pPr>
                      <a:r>
                        <a:rPr lang="en" sz="1600">
                          <a:solidFill>
                            <a:sysClr val="windowText" lastClr="000000"/>
                          </a:solidFill>
                        </a:rPr>
                        <a:t>Need more time to practise replacing blocks. </a:t>
                      </a:r>
                      <a:endParaRPr sz="160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495600">
                <a:tc>
                  <a:txBody>
                    <a:bodyPr/>
                    <a:lstStyle/>
                    <a:p>
                      <a:pPr marL="0" lvl="0" indent="0" algn="l" rtl="0">
                        <a:spcBef>
                          <a:spcPts val="0"/>
                        </a:spcBef>
                        <a:spcAft>
                          <a:spcPts val="0"/>
                        </a:spcAft>
                        <a:buNone/>
                      </a:pPr>
                      <a:r>
                        <a:rPr lang="en" sz="1600" dirty="0">
                          <a:solidFill>
                            <a:sysClr val="windowText" lastClr="000000"/>
                          </a:solidFill>
                        </a:rPr>
                        <a:t>Need more time to associate learning between Lego and on paper.</a:t>
                      </a:r>
                      <a:endParaRPr sz="1600" dirty="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Recommendations (AAR)</a:t>
            </a:r>
            <a:endParaRPr/>
          </a:p>
        </p:txBody>
      </p:sp>
      <p:graphicFrame>
        <p:nvGraphicFramePr>
          <p:cNvPr id="352" name="Google Shape;352;p37"/>
          <p:cNvGraphicFramePr/>
          <p:nvPr>
            <p:extLst>
              <p:ext uri="{D42A27DB-BD31-4B8C-83A1-F6EECF244321}">
                <p14:modId xmlns:p14="http://schemas.microsoft.com/office/powerpoint/2010/main" val="2721255758"/>
              </p:ext>
            </p:extLst>
          </p:nvPr>
        </p:nvGraphicFramePr>
        <p:xfrm>
          <a:off x="311700" y="602014"/>
          <a:ext cx="8520600" cy="4358520"/>
        </p:xfrm>
        <a:graphic>
          <a:graphicData uri="http://schemas.openxmlformats.org/drawingml/2006/table">
            <a:tbl>
              <a:tblPr>
                <a:noFill/>
                <a:tableStyleId>{A0FAA08B-6C9C-4FF8-A643-5590270040A2}</a:tableStyleId>
              </a:tblPr>
              <a:tblGrid>
                <a:gridCol w="2840200">
                  <a:extLst>
                    <a:ext uri="{9D8B030D-6E8A-4147-A177-3AD203B41FA5}">
                      <a16:colId xmlns:a16="http://schemas.microsoft.com/office/drawing/2014/main" val="20000"/>
                    </a:ext>
                  </a:extLst>
                </a:gridCol>
                <a:gridCol w="2840200">
                  <a:extLst>
                    <a:ext uri="{9D8B030D-6E8A-4147-A177-3AD203B41FA5}">
                      <a16:colId xmlns:a16="http://schemas.microsoft.com/office/drawing/2014/main" val="20001"/>
                    </a:ext>
                  </a:extLst>
                </a:gridCol>
                <a:gridCol w="284020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 b="1" dirty="0">
                          <a:solidFill>
                            <a:sysClr val="windowText" lastClr="000000"/>
                          </a:solidFill>
                        </a:rPr>
                        <a:t>START</a:t>
                      </a:r>
                      <a:endParaRPr b="1" dirty="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b="1">
                          <a:solidFill>
                            <a:sysClr val="windowText" lastClr="000000"/>
                          </a:solidFill>
                        </a:rPr>
                        <a:t>STOP</a:t>
                      </a:r>
                      <a:endParaRPr b="1">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b="1">
                          <a:solidFill>
                            <a:sysClr val="windowText" lastClr="000000"/>
                          </a:solidFill>
                        </a:rPr>
                        <a:t>CONTINUE</a:t>
                      </a:r>
                      <a:endParaRPr b="1">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ysClr val="windowText" lastClr="000000"/>
                          </a:solidFill>
                        </a:rPr>
                        <a:t>Provide a stencil for students to use. Issue will arise if the problem changes its base number (i.e. base 8, base 9 and base 10).</a:t>
                      </a:r>
                      <a:endParaRPr>
                        <a:solidFill>
                          <a:sysClr val="windowText" lastClr="000000"/>
                        </a:solidFill>
                      </a:endParaRPr>
                    </a:p>
                    <a:p>
                      <a:pPr marL="0" lvl="0" indent="0" algn="l" rtl="0">
                        <a:spcBef>
                          <a:spcPts val="0"/>
                        </a:spcBef>
                        <a:spcAft>
                          <a:spcPts val="0"/>
                        </a:spcAft>
                        <a:buNone/>
                      </a:pPr>
                      <a:endParaRPr>
                        <a:solidFill>
                          <a:sysClr val="windowText" lastClr="000000"/>
                        </a:solidFill>
                      </a:endParaRPr>
                    </a:p>
                    <a:p>
                      <a:pPr marL="0" lvl="0" indent="0" algn="l" rtl="0">
                        <a:spcBef>
                          <a:spcPts val="0"/>
                        </a:spcBef>
                        <a:spcAft>
                          <a:spcPts val="0"/>
                        </a:spcAft>
                        <a:buNone/>
                      </a:pPr>
                      <a:endParaRPr>
                        <a:solidFill>
                          <a:sysClr val="windowText" lastClr="000000"/>
                        </a:solidFill>
                      </a:endParaRPr>
                    </a:p>
                    <a:p>
                      <a:pPr marL="0" lvl="0" indent="0" algn="l" rtl="0">
                        <a:spcBef>
                          <a:spcPts val="0"/>
                        </a:spcBef>
                        <a:spcAft>
                          <a:spcPts val="0"/>
                        </a:spcAft>
                        <a:buClr>
                          <a:schemeClr val="dk1"/>
                        </a:buClr>
                        <a:buSzPts val="1100"/>
                        <a:buFont typeface="Arial"/>
                        <a:buNone/>
                      </a:pPr>
                      <a:endParaRPr>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
                          <a:solidFill>
                            <a:sysClr val="windowText" lastClr="000000"/>
                          </a:solidFill>
                        </a:rPr>
                        <a:t>Use of Lego bricks does not encourage visual part-whole representation as the size of one whole changes depending on the denominator.</a:t>
                      </a:r>
                      <a:endParaRPr>
                        <a:solidFill>
                          <a:sysClr val="windowText" lastClr="000000"/>
                        </a:solidFill>
                      </a:endParaRPr>
                    </a:p>
                    <a:p>
                      <a:pPr marL="0" lvl="0" indent="0" algn="l" rtl="0">
                        <a:spcBef>
                          <a:spcPts val="0"/>
                        </a:spcBef>
                        <a:spcAft>
                          <a:spcPts val="0"/>
                        </a:spcAft>
                        <a:buNone/>
                      </a:pPr>
                      <a:endParaRPr>
                        <a:solidFill>
                          <a:sysClr val="windowText" lastClr="000000"/>
                        </a:solidFill>
                      </a:endParaRPr>
                    </a:p>
                    <a:p>
                      <a:pPr marL="0" lvl="0" indent="0" algn="l" rtl="0">
                        <a:spcBef>
                          <a:spcPts val="0"/>
                        </a:spcBef>
                        <a:spcAft>
                          <a:spcPts val="0"/>
                        </a:spcAft>
                        <a:buNone/>
                      </a:pPr>
                      <a:endParaRPr>
                        <a:solidFill>
                          <a:sysClr val="windowText" lastClr="000000"/>
                        </a:solidFill>
                      </a:endParaRPr>
                    </a:p>
                    <a:p>
                      <a:pPr marL="0" lvl="0" indent="0" algn="l" rtl="0">
                        <a:spcBef>
                          <a:spcPts val="0"/>
                        </a:spcBef>
                        <a:spcAft>
                          <a:spcPts val="0"/>
                        </a:spcAft>
                        <a:buNone/>
                      </a:pPr>
                      <a:endParaRPr>
                        <a:solidFill>
                          <a:sysClr val="windowText" lastClr="000000"/>
                        </a:solidFill>
                      </a:endParaRPr>
                    </a:p>
                    <a:p>
                      <a:pPr marL="0" lvl="0" indent="0" algn="l" rtl="0">
                        <a:spcBef>
                          <a:spcPts val="0"/>
                        </a:spcBef>
                        <a:spcAft>
                          <a:spcPts val="0"/>
                        </a:spcAft>
                        <a:buNone/>
                      </a:pPr>
                      <a:endParaRPr>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
                          <a:solidFill>
                            <a:sysClr val="windowText" lastClr="000000"/>
                          </a:solidFill>
                        </a:rPr>
                        <a:t>Use of fraction bars/pies as manipulatives as they standardise the size of one whole.</a:t>
                      </a:r>
                      <a:endParaRPr>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Clr>
                          <a:schemeClr val="dk1"/>
                        </a:buClr>
                        <a:buSzPts val="1100"/>
                        <a:buFont typeface="Arial"/>
                        <a:buNone/>
                      </a:pPr>
                      <a:r>
                        <a:rPr lang="en">
                          <a:solidFill>
                            <a:sysClr val="windowText" lastClr="000000"/>
                          </a:solidFill>
                        </a:rPr>
                        <a:t>Allow students to present their work to the class and allow the rest to question and provide constructive feedback.</a:t>
                      </a:r>
                      <a:endParaRPr>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lvl="0" indent="0" algn="l" rtl="0">
                        <a:spcBef>
                          <a:spcPts val="0"/>
                        </a:spcBef>
                        <a:spcAft>
                          <a:spcPts val="0"/>
                        </a:spcAft>
                        <a:buNone/>
                      </a:pPr>
                      <a:endParaRPr>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
                          <a:solidFill>
                            <a:sysClr val="windowText" lastClr="000000"/>
                          </a:solidFill>
                        </a:rPr>
                        <a:t>Allow students to work on questions during Mastery stage. Present opportunities to attempt questions as individual work.</a:t>
                      </a:r>
                      <a:endParaRPr>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Clr>
                          <a:schemeClr val="dk1"/>
                        </a:buClr>
                        <a:buSzPts val="1100"/>
                        <a:buFont typeface="Arial"/>
                        <a:buNone/>
                      </a:pPr>
                      <a:r>
                        <a:rPr lang="en">
                          <a:solidFill>
                            <a:sysClr val="windowText" lastClr="000000"/>
                          </a:solidFill>
                        </a:rPr>
                        <a:t>Use of more pictorials and visual guides to aid students during teaching/learning process.</a:t>
                      </a:r>
                      <a:endParaRPr>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endParaRPr>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lvl="0" indent="0" algn="l" rtl="0">
                        <a:spcBef>
                          <a:spcPts val="0"/>
                        </a:spcBef>
                        <a:spcAft>
                          <a:spcPts val="0"/>
                        </a:spcAft>
                        <a:buNone/>
                      </a:pPr>
                      <a:endParaRPr dirty="0">
                        <a:solidFill>
                          <a:sysClr val="windowText" lastClr="000000"/>
                        </a:solidFill>
                      </a:endParaRPr>
                    </a:p>
                  </a:txBody>
                  <a:tcPr marL="91425" marR="91425" marT="91425" marB="91425">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53" name="Google Shape;353;p37"/>
          <p:cNvPicPr preferRelativeResize="0"/>
          <p:nvPr/>
        </p:nvPicPr>
        <p:blipFill rotWithShape="1">
          <a:blip r:embed="rId3">
            <a:alphaModFix/>
          </a:blip>
          <a:srcRect l="15216" t="26880" r="15651" b="15730"/>
          <a:stretch/>
        </p:blipFill>
        <p:spPr>
          <a:xfrm>
            <a:off x="1722775" y="2082939"/>
            <a:ext cx="1365000" cy="849900"/>
          </a:xfrm>
          <a:prstGeom prst="rect">
            <a:avLst/>
          </a:prstGeom>
          <a:noFill/>
          <a:ln>
            <a:noFill/>
          </a:ln>
        </p:spPr>
      </p:pic>
      <p:pic>
        <p:nvPicPr>
          <p:cNvPr id="354" name="Google Shape;354;p37"/>
          <p:cNvPicPr preferRelativeResize="0"/>
          <p:nvPr/>
        </p:nvPicPr>
        <p:blipFill rotWithShape="1">
          <a:blip r:embed="rId4">
            <a:alphaModFix/>
          </a:blip>
          <a:srcRect l="3279" t="7988" r="3279" b="8273"/>
          <a:stretch/>
        </p:blipFill>
        <p:spPr>
          <a:xfrm>
            <a:off x="4346700" y="2044739"/>
            <a:ext cx="1550502" cy="926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38"/>
          <p:cNvPicPr preferRelativeResize="0"/>
          <p:nvPr/>
        </p:nvPicPr>
        <p:blipFill>
          <a:blip r:embed="rId3">
            <a:alphaModFix/>
          </a:blip>
          <a:stretch>
            <a:fillRect/>
          </a:stretch>
        </p:blipFill>
        <p:spPr>
          <a:xfrm>
            <a:off x="2117038" y="116788"/>
            <a:ext cx="4909925" cy="4909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Team Focus</a:t>
            </a:r>
            <a:endParaRPr/>
          </a:p>
        </p:txBody>
      </p:sp>
      <p:sp>
        <p:nvSpPr>
          <p:cNvPr id="79" name="Google Shape;79;p15"/>
          <p:cNvSpPr txBox="1">
            <a:spLocks noGrp="1"/>
          </p:cNvSpPr>
          <p:nvPr>
            <p:ph type="body" idx="1"/>
          </p:nvPr>
        </p:nvSpPr>
        <p:spPr>
          <a:xfrm>
            <a:off x="311700" y="795125"/>
            <a:ext cx="8520600" cy="41613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b="1"/>
              <a:t>Student Needs:</a:t>
            </a:r>
            <a:endParaRPr b="1"/>
          </a:p>
          <a:p>
            <a:pPr marL="457200" lvl="0" indent="-342900" algn="l" rtl="0">
              <a:spcBef>
                <a:spcPts val="1200"/>
              </a:spcBef>
              <a:spcAft>
                <a:spcPts val="0"/>
              </a:spcAft>
              <a:buSzPts val="1800"/>
              <a:buAutoNum type="arabicPeriod"/>
            </a:pPr>
            <a:r>
              <a:rPr lang="en"/>
              <a:t>Addition and subtraction of fractions</a:t>
            </a:r>
            <a:endParaRPr/>
          </a:p>
          <a:p>
            <a:pPr marL="457200" lvl="0" indent="-342900" algn="l" rtl="0">
              <a:spcBef>
                <a:spcPts val="0"/>
              </a:spcBef>
              <a:spcAft>
                <a:spcPts val="0"/>
              </a:spcAft>
              <a:buSzPts val="1800"/>
              <a:buAutoNum type="arabicPeriod"/>
            </a:pPr>
            <a:r>
              <a:rPr lang="en"/>
              <a:t>Changing to equivalent fractions</a:t>
            </a:r>
            <a:endParaRPr/>
          </a:p>
          <a:p>
            <a:pPr marL="457200" lvl="0" indent="-342900" algn="l" rtl="0">
              <a:spcBef>
                <a:spcPts val="0"/>
              </a:spcBef>
              <a:spcAft>
                <a:spcPts val="0"/>
              </a:spcAft>
              <a:buSzPts val="1800"/>
              <a:buAutoNum type="arabicPeriod"/>
            </a:pPr>
            <a:r>
              <a:rPr lang="en"/>
              <a:t>Comparing fractions</a:t>
            </a:r>
            <a:endParaRPr/>
          </a:p>
          <a:p>
            <a:pPr marL="457200" lvl="0" indent="-342900" algn="l" rtl="0">
              <a:spcBef>
                <a:spcPts val="0"/>
              </a:spcBef>
              <a:spcAft>
                <a:spcPts val="0"/>
              </a:spcAft>
              <a:buSzPts val="1800"/>
              <a:buAutoNum type="arabicPeriod"/>
            </a:pPr>
            <a:r>
              <a:rPr lang="en"/>
              <a:t>Changing to common denominators and ordering fractions. </a:t>
            </a:r>
            <a:endParaRPr/>
          </a:p>
          <a:p>
            <a:pPr marL="0" lvl="0" indent="0" algn="l" rtl="0">
              <a:spcBef>
                <a:spcPts val="1200"/>
              </a:spcBef>
              <a:spcAft>
                <a:spcPts val="0"/>
              </a:spcAft>
              <a:buNone/>
            </a:pPr>
            <a:r>
              <a:rPr lang="en" b="1"/>
              <a:t>Focus Areas:</a:t>
            </a:r>
            <a:endParaRPr b="1"/>
          </a:p>
          <a:p>
            <a:pPr marL="457200" lvl="0" indent="-342900" algn="l" rtl="0">
              <a:spcBef>
                <a:spcPts val="1200"/>
              </a:spcBef>
              <a:spcAft>
                <a:spcPts val="0"/>
              </a:spcAft>
              <a:buSzPts val="1800"/>
              <a:buAutoNum type="arabicPeriod"/>
            </a:pPr>
            <a:r>
              <a:rPr lang="en"/>
              <a:t>Changing to common denominators</a:t>
            </a:r>
            <a:endParaRPr/>
          </a:p>
          <a:p>
            <a:pPr marL="457200" lvl="0" indent="-342900" algn="l" rtl="0">
              <a:spcBef>
                <a:spcPts val="0"/>
              </a:spcBef>
              <a:spcAft>
                <a:spcPts val="0"/>
              </a:spcAft>
              <a:buSzPts val="1800"/>
              <a:buAutoNum type="arabicPeriod"/>
            </a:pPr>
            <a:r>
              <a:rPr lang="en"/>
              <a:t>Subtraction of fractions with denominators up to 12.</a:t>
            </a:r>
            <a:endParaRPr/>
          </a:p>
          <a:p>
            <a:pPr marL="0" lvl="0" indent="0" algn="l" rtl="0">
              <a:spcBef>
                <a:spcPts val="1200"/>
              </a:spcBef>
              <a:spcAft>
                <a:spcPts val="0"/>
              </a:spcAft>
              <a:buNone/>
            </a:pPr>
            <a:r>
              <a:rPr lang="en" b="1"/>
              <a:t>Key Learning Objectives:</a:t>
            </a:r>
            <a:endParaRPr b="1"/>
          </a:p>
          <a:p>
            <a:pPr marL="457200" lvl="0" indent="-342900" algn="l" rtl="0">
              <a:spcBef>
                <a:spcPts val="1200"/>
              </a:spcBef>
              <a:spcAft>
                <a:spcPts val="0"/>
              </a:spcAft>
              <a:buSzPts val="1800"/>
              <a:buAutoNum type="arabicPeriod"/>
            </a:pPr>
            <a:r>
              <a:rPr lang="en"/>
              <a:t>Convert fractions with denominators of up to 12 to common denominators.</a:t>
            </a:r>
            <a:endParaRPr/>
          </a:p>
          <a:p>
            <a:pPr marL="457200" lvl="0" indent="-342900" algn="l" rtl="0">
              <a:spcBef>
                <a:spcPts val="0"/>
              </a:spcBef>
              <a:spcAft>
                <a:spcPts val="0"/>
              </a:spcAft>
              <a:buSzPts val="1800"/>
              <a:buAutoNum type="arabicPeriod"/>
            </a:pPr>
            <a:r>
              <a:rPr lang="en"/>
              <a:t>Subtract fractions with denominators of up to 12.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202265"/>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Before Conducting the Lesson</a:t>
            </a:r>
            <a:endParaRPr dirty="0"/>
          </a:p>
        </p:txBody>
      </p:sp>
      <p:sp>
        <p:nvSpPr>
          <p:cNvPr id="85" name="Google Shape;85;p16"/>
          <p:cNvSpPr txBox="1">
            <a:spLocks noGrp="1"/>
          </p:cNvSpPr>
          <p:nvPr>
            <p:ph type="body" idx="1"/>
          </p:nvPr>
        </p:nvSpPr>
        <p:spPr>
          <a:xfrm>
            <a:off x="311700" y="909665"/>
            <a:ext cx="8520600" cy="707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dirty="0"/>
              <a:t>A pre-test was conducted to determine the class’s prior knowledge and readiness:</a:t>
            </a:r>
            <a:endParaRPr dirty="0"/>
          </a:p>
        </p:txBody>
      </p:sp>
      <p:pic>
        <p:nvPicPr>
          <p:cNvPr id="86" name="Google Shape;86;p16"/>
          <p:cNvPicPr preferRelativeResize="0"/>
          <p:nvPr/>
        </p:nvPicPr>
        <p:blipFill rotWithShape="1">
          <a:blip r:embed="rId3">
            <a:alphaModFix/>
          </a:blip>
          <a:srcRect r="66067" b="49624"/>
          <a:stretch/>
        </p:blipFill>
        <p:spPr>
          <a:xfrm>
            <a:off x="530415" y="1472141"/>
            <a:ext cx="3875034" cy="3470410"/>
          </a:xfrm>
          <a:prstGeom prst="rect">
            <a:avLst/>
          </a:prstGeom>
          <a:noFill/>
          <a:ln>
            <a:noFill/>
          </a:ln>
        </p:spPr>
      </p:pic>
      <p:pic>
        <p:nvPicPr>
          <p:cNvPr id="87" name="Google Shape;87;p16"/>
          <p:cNvPicPr preferRelativeResize="0"/>
          <p:nvPr/>
        </p:nvPicPr>
        <p:blipFill rotWithShape="1">
          <a:blip r:embed="rId3">
            <a:alphaModFix/>
          </a:blip>
          <a:srcRect t="49624" r="66067"/>
          <a:stretch/>
        </p:blipFill>
        <p:spPr>
          <a:xfrm>
            <a:off x="4692107" y="1472141"/>
            <a:ext cx="3853535" cy="34511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The Lesson</a:t>
            </a:r>
            <a:endParaRPr/>
          </a:p>
        </p:txBody>
      </p:sp>
      <p:sp>
        <p:nvSpPr>
          <p:cNvPr id="93" name="Google Shape;93;p17"/>
          <p:cNvSpPr txBox="1">
            <a:spLocks noGrp="1"/>
          </p:cNvSpPr>
          <p:nvPr>
            <p:ph type="body" idx="1"/>
          </p:nvPr>
        </p:nvSpPr>
        <p:spPr>
          <a:xfrm>
            <a:off x="311700" y="1076275"/>
            <a:ext cx="8520600" cy="3804000"/>
          </a:xfrm>
          <a:prstGeom prst="rect">
            <a:avLst/>
          </a:prstGeom>
        </p:spPr>
        <p:txBody>
          <a:bodyPr spcFirstLastPara="1" wrap="square" lIns="91425" tIns="91425" rIns="91425" bIns="91425" anchor="t" anchorCtr="0">
            <a:normAutofit fontScale="92500" lnSpcReduction="10000"/>
          </a:bodyPr>
          <a:lstStyle/>
          <a:p>
            <a:pPr marL="457200" lvl="0" indent="0" algn="l" rtl="0">
              <a:lnSpc>
                <a:spcPct val="115000"/>
              </a:lnSpc>
              <a:spcBef>
                <a:spcPts val="0"/>
              </a:spcBef>
              <a:spcAft>
                <a:spcPts val="0"/>
              </a:spcAft>
              <a:buNone/>
            </a:pPr>
            <a:r>
              <a:rPr lang="en" sz="1600" b="1" dirty="0"/>
              <a:t>Lesson Framework		Instructional Strategies</a:t>
            </a:r>
          </a:p>
          <a:p>
            <a:pPr marL="457200" lvl="0" indent="0" algn="l" rtl="0">
              <a:lnSpc>
                <a:spcPct val="115000"/>
              </a:lnSpc>
              <a:spcBef>
                <a:spcPts val="0"/>
              </a:spcBef>
              <a:spcAft>
                <a:spcPts val="0"/>
              </a:spcAft>
              <a:buNone/>
            </a:pPr>
            <a:endParaRPr lang="en" sz="1600" b="1" dirty="0"/>
          </a:p>
          <a:p>
            <a:pPr marL="461963" lvl="0" indent="-344488" algn="l" rtl="0">
              <a:lnSpc>
                <a:spcPct val="115000"/>
              </a:lnSpc>
              <a:spcBef>
                <a:spcPts val="0"/>
              </a:spcBef>
              <a:spcAft>
                <a:spcPts val="0"/>
              </a:spcAft>
              <a:buSzPct val="100000"/>
              <a:buFont typeface="+mj-lt"/>
              <a:buAutoNum type="arabicPeriod"/>
            </a:pPr>
            <a:r>
              <a:rPr lang="en" sz="1600" dirty="0"/>
              <a:t>Factual Fluency			Maths Dailies</a:t>
            </a:r>
          </a:p>
          <a:p>
            <a:pPr marL="461963" lvl="0" indent="-344488" algn="l" rtl="0">
              <a:lnSpc>
                <a:spcPct val="115000"/>
              </a:lnSpc>
              <a:spcBef>
                <a:spcPts val="0"/>
              </a:spcBef>
              <a:spcAft>
                <a:spcPts val="0"/>
              </a:spcAft>
              <a:buFont typeface="+mj-lt"/>
              <a:buAutoNum type="arabicPeriod"/>
            </a:pPr>
            <a:endParaRPr lang="en" sz="1600" dirty="0"/>
          </a:p>
          <a:p>
            <a:pPr marL="461963" lvl="0" indent="-344488" algn="l" rtl="0">
              <a:lnSpc>
                <a:spcPct val="115000"/>
              </a:lnSpc>
              <a:spcBef>
                <a:spcPts val="0"/>
              </a:spcBef>
              <a:spcAft>
                <a:spcPts val="0"/>
              </a:spcAft>
              <a:buSzPct val="100000"/>
              <a:buFont typeface="+mj-lt"/>
              <a:buAutoNum type="arabicPeriod"/>
            </a:pPr>
            <a:r>
              <a:rPr lang="en" sz="1600" dirty="0"/>
              <a:t>Readiness			Pre-activity Using Legos</a:t>
            </a:r>
          </a:p>
          <a:p>
            <a:pPr marL="461963" lvl="0" indent="-344488" algn="l" rtl="0">
              <a:lnSpc>
                <a:spcPct val="115000"/>
              </a:lnSpc>
              <a:spcBef>
                <a:spcPts val="0"/>
              </a:spcBef>
              <a:spcAft>
                <a:spcPts val="0"/>
              </a:spcAft>
              <a:buFont typeface="+mj-lt"/>
              <a:buAutoNum type="arabicPeriod"/>
            </a:pPr>
            <a:endParaRPr lang="en" sz="1600" dirty="0"/>
          </a:p>
          <a:p>
            <a:pPr marL="461963" lvl="0" indent="-344488" algn="l" rtl="0">
              <a:lnSpc>
                <a:spcPct val="115000"/>
              </a:lnSpc>
              <a:spcBef>
                <a:spcPts val="0"/>
              </a:spcBef>
              <a:spcAft>
                <a:spcPts val="0"/>
              </a:spcAft>
              <a:buSzPct val="100000"/>
              <a:buFont typeface="+mj-lt"/>
              <a:buAutoNum type="arabicPeriod"/>
            </a:pPr>
            <a:r>
              <a:rPr lang="en" sz="1600" dirty="0"/>
              <a:t>Engagement			I Do</a:t>
            </a:r>
          </a:p>
          <a:p>
            <a:pPr marL="117475" lvl="0" indent="0" algn="l" rtl="0">
              <a:lnSpc>
                <a:spcPct val="115000"/>
              </a:lnSpc>
              <a:spcBef>
                <a:spcPts val="0"/>
              </a:spcBef>
              <a:spcAft>
                <a:spcPts val="0"/>
              </a:spcAft>
              <a:buNone/>
            </a:pPr>
            <a:r>
              <a:rPr lang="en" sz="1600" dirty="0"/>
              <a:t>				We Do</a:t>
            </a:r>
          </a:p>
          <a:p>
            <a:pPr marL="117475" lvl="0" indent="0" algn="l" rtl="0">
              <a:lnSpc>
                <a:spcPct val="115000"/>
              </a:lnSpc>
              <a:spcBef>
                <a:spcPts val="0"/>
              </a:spcBef>
              <a:spcAft>
                <a:spcPts val="0"/>
              </a:spcAft>
              <a:buNone/>
            </a:pPr>
            <a:r>
              <a:rPr lang="en" sz="1600" dirty="0"/>
              <a:t>				Think-Pair-Share</a:t>
            </a:r>
          </a:p>
          <a:p>
            <a:pPr marL="461963" lvl="0" indent="-344488" algn="l" rtl="0">
              <a:lnSpc>
                <a:spcPct val="115000"/>
              </a:lnSpc>
              <a:spcBef>
                <a:spcPts val="0"/>
              </a:spcBef>
              <a:spcAft>
                <a:spcPts val="0"/>
              </a:spcAft>
              <a:buFont typeface="+mj-lt"/>
              <a:buAutoNum type="arabicPeriod"/>
            </a:pPr>
            <a:endParaRPr lang="en" sz="1600" dirty="0"/>
          </a:p>
          <a:p>
            <a:pPr marL="461963" lvl="0" indent="-344488" algn="l" rtl="0">
              <a:lnSpc>
                <a:spcPct val="115000"/>
              </a:lnSpc>
              <a:spcBef>
                <a:spcPts val="0"/>
              </a:spcBef>
              <a:spcAft>
                <a:spcPts val="0"/>
              </a:spcAft>
              <a:buSzPct val="100000"/>
              <a:buFont typeface="+mj-lt"/>
              <a:buAutoNum type="arabicPeriod" startAt="4"/>
            </a:pPr>
            <a:r>
              <a:rPr lang="en" sz="1600" dirty="0"/>
              <a:t>Mastery			You Do</a:t>
            </a:r>
            <a:endParaRPr sz="1600" dirty="0"/>
          </a:p>
          <a:p>
            <a:pPr marL="117475" lvl="0" indent="0" algn="l" rtl="0">
              <a:lnSpc>
                <a:spcPct val="115000"/>
              </a:lnSpc>
              <a:spcBef>
                <a:spcPts val="0"/>
              </a:spcBef>
              <a:spcAft>
                <a:spcPts val="0"/>
              </a:spcAft>
              <a:buNone/>
            </a:pPr>
            <a:r>
              <a:rPr lang="en" sz="1600" dirty="0"/>
              <a:t>				Questioning Techniques</a:t>
            </a:r>
          </a:p>
          <a:p>
            <a:pPr marL="461963" lvl="0" indent="-344488" algn="l" rtl="0">
              <a:lnSpc>
                <a:spcPct val="115000"/>
              </a:lnSpc>
              <a:spcBef>
                <a:spcPts val="0"/>
              </a:spcBef>
              <a:spcAft>
                <a:spcPts val="0"/>
              </a:spcAft>
              <a:buFont typeface="+mj-lt"/>
              <a:buAutoNum type="arabicPeriod"/>
            </a:pPr>
            <a:endParaRPr lang="en" sz="1600" dirty="0"/>
          </a:p>
          <a:p>
            <a:pPr marL="461963" lvl="0" indent="-344488" algn="l" rtl="0">
              <a:lnSpc>
                <a:spcPct val="115000"/>
              </a:lnSpc>
              <a:spcBef>
                <a:spcPts val="0"/>
              </a:spcBef>
              <a:spcAft>
                <a:spcPts val="0"/>
              </a:spcAft>
              <a:buSzPct val="100000"/>
              <a:buFont typeface="+mj-lt"/>
              <a:buAutoNum type="arabicPeriod" startAt="5"/>
            </a:pPr>
            <a:r>
              <a:rPr lang="en" sz="1600" dirty="0"/>
              <a:t>Consolidation			What We Have Learnt</a:t>
            </a:r>
          </a:p>
          <a:p>
            <a:pPr marL="117475" lvl="0" indent="0" algn="l" rtl="0">
              <a:lnSpc>
                <a:spcPct val="115000"/>
              </a:lnSpc>
              <a:spcBef>
                <a:spcPts val="0"/>
              </a:spcBef>
              <a:spcAft>
                <a:spcPts val="0"/>
              </a:spcAft>
              <a:buNone/>
            </a:pPr>
            <a:r>
              <a:rPr lang="en" sz="1600" dirty="0"/>
              <a:t>				Exit Ticket</a:t>
            </a:r>
            <a:endParaRPr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1" y="440170"/>
            <a:ext cx="8818373" cy="4205685"/>
            <a:chOff x="40374" y="533105"/>
            <a:chExt cx="11672235" cy="5607580"/>
          </a:xfrm>
        </p:grpSpPr>
        <p:sp>
          <p:nvSpPr>
            <p:cNvPr id="99" name="Google Shape;99;p18"/>
            <p:cNvSpPr txBox="1"/>
            <p:nvPr/>
          </p:nvSpPr>
          <p:spPr>
            <a:xfrm>
              <a:off x="40374" y="533105"/>
              <a:ext cx="979200" cy="213000"/>
            </a:xfrm>
            <a:prstGeom prst="rect">
              <a:avLst/>
            </a:prstGeom>
            <a:noFill/>
            <a:ln>
              <a:noFill/>
            </a:ln>
          </p:spPr>
          <p:txBody>
            <a:bodyPr spcFirstLastPara="1" wrap="square" lIns="53450" tIns="26725" rIns="53450" bIns="267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bg2">
                      <a:lumMod val="50000"/>
                    </a:schemeClr>
                  </a:solidFill>
                  <a:latin typeface="Calibri"/>
                  <a:ea typeface="Calibri"/>
                  <a:cs typeface="Calibri"/>
                  <a:sym typeface="Calibri"/>
                </a:rPr>
                <a:t>Social Plane</a:t>
              </a:r>
              <a:endParaRPr sz="900" b="0" i="0" u="none" strike="noStrike" cap="none">
                <a:solidFill>
                  <a:schemeClr val="bg2">
                    <a:lumMod val="50000"/>
                  </a:schemeClr>
                </a:solidFill>
                <a:latin typeface="Calibri"/>
                <a:ea typeface="Calibri"/>
                <a:cs typeface="Calibri"/>
                <a:sym typeface="Calibri"/>
              </a:endParaRPr>
            </a:p>
          </p:txBody>
        </p:sp>
        <p:cxnSp>
          <p:nvCxnSpPr>
            <p:cNvPr id="100" name="Google Shape;100;p18"/>
            <p:cNvCxnSpPr/>
            <p:nvPr/>
          </p:nvCxnSpPr>
          <p:spPr>
            <a:xfrm rot="10800000" flipH="1">
              <a:off x="298821" y="6092085"/>
              <a:ext cx="11401500" cy="48600"/>
            </a:xfrm>
            <a:prstGeom prst="straightConnector1">
              <a:avLst/>
            </a:prstGeom>
            <a:noFill/>
            <a:ln w="15875" cap="flat" cmpd="sng">
              <a:solidFill>
                <a:schemeClr val="bg2">
                  <a:lumMod val="50000"/>
                </a:schemeClr>
              </a:solidFill>
              <a:prstDash val="solid"/>
              <a:round/>
              <a:headEnd type="none" w="sm" len="sm"/>
              <a:tailEnd type="stealth" w="lg" len="lg"/>
            </a:ln>
          </p:spPr>
        </p:cxnSp>
        <p:grpSp>
          <p:nvGrpSpPr>
            <p:cNvPr id="101" name="Google Shape;101;p18"/>
            <p:cNvGrpSpPr/>
            <p:nvPr/>
          </p:nvGrpSpPr>
          <p:grpSpPr>
            <a:xfrm>
              <a:off x="72546" y="821681"/>
              <a:ext cx="11640063" cy="5311673"/>
              <a:chOff x="-48834" y="-772672"/>
              <a:chExt cx="14648959" cy="7683600"/>
            </a:xfrm>
          </p:grpSpPr>
          <p:cxnSp>
            <p:nvCxnSpPr>
              <p:cNvPr id="102" name="Google Shape;102;p18"/>
              <p:cNvCxnSpPr/>
              <p:nvPr/>
            </p:nvCxnSpPr>
            <p:spPr>
              <a:xfrm rot="10800000" flipH="1">
                <a:off x="245725" y="5366980"/>
                <a:ext cx="14354400" cy="65100"/>
              </a:xfrm>
              <a:prstGeom prst="straightConnector1">
                <a:avLst/>
              </a:prstGeom>
              <a:noFill/>
              <a:ln w="9525" cap="flat" cmpd="sng">
                <a:solidFill>
                  <a:srgbClr val="000000"/>
                </a:solidFill>
                <a:prstDash val="solid"/>
                <a:round/>
                <a:headEnd type="none" w="sm" len="sm"/>
                <a:tailEnd type="none" w="sm" len="sm"/>
              </a:ln>
            </p:spPr>
          </p:cxnSp>
          <p:cxnSp>
            <p:nvCxnSpPr>
              <p:cNvPr id="103" name="Google Shape;103;p18"/>
              <p:cNvCxnSpPr/>
              <p:nvPr/>
            </p:nvCxnSpPr>
            <p:spPr>
              <a:xfrm rot="10800000" flipH="1">
                <a:off x="264791" y="3803643"/>
                <a:ext cx="14193600" cy="65100"/>
              </a:xfrm>
              <a:prstGeom prst="straightConnector1">
                <a:avLst/>
              </a:prstGeom>
              <a:noFill/>
              <a:ln w="9525" cap="flat" cmpd="sng">
                <a:solidFill>
                  <a:srgbClr val="000000"/>
                </a:solidFill>
                <a:prstDash val="solid"/>
                <a:round/>
                <a:headEnd type="none" w="sm" len="sm"/>
                <a:tailEnd type="none" w="sm" len="sm"/>
              </a:ln>
            </p:spPr>
          </p:cxnSp>
          <p:cxnSp>
            <p:nvCxnSpPr>
              <p:cNvPr id="104" name="Google Shape;104;p18"/>
              <p:cNvCxnSpPr/>
              <p:nvPr/>
            </p:nvCxnSpPr>
            <p:spPr>
              <a:xfrm rot="10800000" flipH="1">
                <a:off x="278094" y="2084050"/>
                <a:ext cx="14322000" cy="79800"/>
              </a:xfrm>
              <a:prstGeom prst="straightConnector1">
                <a:avLst/>
              </a:prstGeom>
              <a:noFill/>
              <a:ln w="9525" cap="flat" cmpd="sng">
                <a:solidFill>
                  <a:srgbClr val="000000"/>
                </a:solidFill>
                <a:prstDash val="solid"/>
                <a:round/>
                <a:headEnd type="none" w="sm" len="sm"/>
                <a:tailEnd type="none" w="sm" len="sm"/>
              </a:ln>
            </p:spPr>
          </p:cxnSp>
          <p:cxnSp>
            <p:nvCxnSpPr>
              <p:cNvPr id="105" name="Google Shape;105;p18"/>
              <p:cNvCxnSpPr/>
              <p:nvPr/>
            </p:nvCxnSpPr>
            <p:spPr>
              <a:xfrm rot="10800000" flipH="1">
                <a:off x="245725" y="-772672"/>
                <a:ext cx="6000" cy="7683600"/>
              </a:xfrm>
              <a:prstGeom prst="straightConnector1">
                <a:avLst/>
              </a:prstGeom>
              <a:noFill/>
              <a:ln w="15875" cap="flat" cmpd="sng">
                <a:solidFill>
                  <a:schemeClr val="bg2">
                    <a:lumMod val="50000"/>
                  </a:schemeClr>
                </a:solidFill>
                <a:prstDash val="solid"/>
                <a:round/>
                <a:headEnd type="none" w="sm" len="sm"/>
                <a:tailEnd type="stealth" w="lg" len="lg"/>
              </a:ln>
            </p:spPr>
          </p:cxnSp>
          <p:sp>
            <p:nvSpPr>
              <p:cNvPr id="106" name="Google Shape;106;p18"/>
              <p:cNvSpPr txBox="1"/>
              <p:nvPr/>
            </p:nvSpPr>
            <p:spPr>
              <a:xfrm rot="-5400000">
                <a:off x="-406823" y="3669697"/>
                <a:ext cx="1057800" cy="320400"/>
              </a:xfrm>
              <a:prstGeom prst="rect">
                <a:avLst/>
              </a:prstGeom>
              <a:noFill/>
              <a:ln>
                <a:noFill/>
              </a:ln>
            </p:spPr>
            <p:txBody>
              <a:bodyPr spcFirstLastPara="1" wrap="square" lIns="53450" tIns="26725" rIns="53450" bIns="267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bg2">
                        <a:lumMod val="50000"/>
                      </a:schemeClr>
                    </a:solidFill>
                    <a:latin typeface="Calibri"/>
                    <a:ea typeface="Calibri"/>
                    <a:cs typeface="Calibri"/>
                    <a:sym typeface="Calibri"/>
                  </a:rPr>
                  <a:t>Group</a:t>
                </a:r>
                <a:endParaRPr sz="900" b="0" i="0" u="none" strike="noStrike" cap="none">
                  <a:solidFill>
                    <a:schemeClr val="bg2">
                      <a:lumMod val="50000"/>
                    </a:schemeClr>
                  </a:solidFill>
                  <a:latin typeface="Calibri"/>
                  <a:ea typeface="Calibri"/>
                  <a:cs typeface="Calibri"/>
                  <a:sym typeface="Calibri"/>
                </a:endParaRPr>
              </a:p>
            </p:txBody>
          </p:sp>
          <p:sp>
            <p:nvSpPr>
              <p:cNvPr id="107" name="Google Shape;107;p18"/>
              <p:cNvSpPr txBox="1"/>
              <p:nvPr/>
            </p:nvSpPr>
            <p:spPr>
              <a:xfrm rot="-5400000">
                <a:off x="-572784" y="5250879"/>
                <a:ext cx="1368900" cy="321000"/>
              </a:xfrm>
              <a:prstGeom prst="rect">
                <a:avLst/>
              </a:prstGeom>
              <a:noFill/>
              <a:ln>
                <a:noFill/>
              </a:ln>
            </p:spPr>
            <p:txBody>
              <a:bodyPr spcFirstLastPara="1" wrap="square" lIns="53450" tIns="26725" rIns="53450" bIns="267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bg2">
                        <a:lumMod val="50000"/>
                      </a:schemeClr>
                    </a:solidFill>
                    <a:latin typeface="Calibri"/>
                    <a:ea typeface="Calibri"/>
                    <a:cs typeface="Calibri"/>
                    <a:sym typeface="Calibri"/>
                  </a:rPr>
                  <a:t>Individual</a:t>
                </a:r>
                <a:endParaRPr sz="900" b="0" i="0" u="none" strike="noStrike" cap="none">
                  <a:solidFill>
                    <a:schemeClr val="bg2">
                      <a:lumMod val="50000"/>
                    </a:schemeClr>
                  </a:solidFill>
                  <a:latin typeface="Calibri"/>
                  <a:ea typeface="Calibri"/>
                  <a:cs typeface="Calibri"/>
                  <a:sym typeface="Calibri"/>
                </a:endParaRPr>
              </a:p>
            </p:txBody>
          </p:sp>
          <p:sp>
            <p:nvSpPr>
              <p:cNvPr id="108" name="Google Shape;108;p18"/>
              <p:cNvSpPr txBox="1"/>
              <p:nvPr/>
            </p:nvSpPr>
            <p:spPr>
              <a:xfrm rot="-5400000">
                <a:off x="-446423" y="2124029"/>
                <a:ext cx="1074900" cy="258300"/>
              </a:xfrm>
              <a:prstGeom prst="rect">
                <a:avLst/>
              </a:prstGeom>
              <a:noFill/>
              <a:ln>
                <a:noFill/>
              </a:ln>
            </p:spPr>
            <p:txBody>
              <a:bodyPr spcFirstLastPara="1" wrap="square" lIns="53450" tIns="26725" rIns="53450" bIns="267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bg2">
                        <a:lumMod val="50000"/>
                      </a:schemeClr>
                    </a:solidFill>
                    <a:latin typeface="Calibri"/>
                    <a:ea typeface="Calibri"/>
                    <a:cs typeface="Calibri"/>
                    <a:sym typeface="Calibri"/>
                  </a:rPr>
                  <a:t>Class</a:t>
                </a:r>
                <a:endParaRPr sz="900" b="0" i="0" u="none" strike="noStrike" cap="none">
                  <a:solidFill>
                    <a:schemeClr val="bg2">
                      <a:lumMod val="50000"/>
                    </a:schemeClr>
                  </a:solidFill>
                  <a:latin typeface="Calibri"/>
                  <a:ea typeface="Calibri"/>
                  <a:cs typeface="Calibri"/>
                  <a:sym typeface="Calibri"/>
                </a:endParaRPr>
              </a:p>
            </p:txBody>
          </p:sp>
        </p:grpSp>
      </p:grpSp>
      <p:sp>
        <p:nvSpPr>
          <p:cNvPr id="109" name="Google Shape;109;p18"/>
          <p:cNvSpPr txBox="1"/>
          <p:nvPr/>
        </p:nvSpPr>
        <p:spPr>
          <a:xfrm>
            <a:off x="8366289" y="4703392"/>
            <a:ext cx="452100" cy="165000"/>
          </a:xfrm>
          <a:prstGeom prst="rect">
            <a:avLst/>
          </a:prstGeom>
          <a:noFill/>
          <a:ln>
            <a:noFill/>
          </a:ln>
        </p:spPr>
        <p:txBody>
          <a:bodyPr spcFirstLastPara="1" wrap="square" lIns="53450" tIns="26725" rIns="53450" bIns="2672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chemeClr val="bg2">
                    <a:lumMod val="50000"/>
                  </a:schemeClr>
                </a:solidFill>
                <a:latin typeface="Calibri"/>
                <a:ea typeface="Calibri"/>
                <a:cs typeface="Calibri"/>
                <a:sym typeface="Calibri"/>
              </a:rPr>
              <a:t>Time</a:t>
            </a:r>
            <a:endParaRPr sz="900" b="0" i="0" u="none" strike="noStrike" cap="none">
              <a:solidFill>
                <a:schemeClr val="bg2">
                  <a:lumMod val="50000"/>
                </a:schemeClr>
              </a:solidFill>
              <a:latin typeface="Calibri"/>
              <a:ea typeface="Calibri"/>
              <a:cs typeface="Calibri"/>
              <a:sym typeface="Calibri"/>
            </a:endParaRPr>
          </a:p>
        </p:txBody>
      </p:sp>
      <p:grpSp>
        <p:nvGrpSpPr>
          <p:cNvPr id="110" name="Google Shape;110;p18"/>
          <p:cNvGrpSpPr/>
          <p:nvPr/>
        </p:nvGrpSpPr>
        <p:grpSpPr>
          <a:xfrm>
            <a:off x="4304963" y="4703474"/>
            <a:ext cx="4161515" cy="440232"/>
            <a:chOff x="3478148" y="6353269"/>
            <a:chExt cx="5220912" cy="509528"/>
          </a:xfrm>
        </p:grpSpPr>
        <p:sp>
          <p:nvSpPr>
            <p:cNvPr id="111" name="Google Shape;111;p18"/>
            <p:cNvSpPr txBox="1"/>
            <p:nvPr/>
          </p:nvSpPr>
          <p:spPr>
            <a:xfrm>
              <a:off x="4535036" y="6429761"/>
              <a:ext cx="121800" cy="121800"/>
            </a:xfrm>
            <a:prstGeom prst="rect">
              <a:avLst/>
            </a:prstGeom>
            <a:solidFill>
              <a:srgbClr val="6ACED8"/>
            </a:solidFill>
            <a:ln>
              <a:noFill/>
            </a:ln>
          </p:spPr>
          <p:txBody>
            <a:bodyPr spcFirstLastPara="1" wrap="square" lIns="53450" tIns="53450" rIns="53450" bIns="534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bg2">
                    <a:lumMod val="50000"/>
                  </a:schemeClr>
                </a:solidFill>
                <a:latin typeface="Calibri"/>
                <a:ea typeface="Calibri"/>
                <a:cs typeface="Calibri"/>
                <a:sym typeface="Calibri"/>
              </a:endParaRPr>
            </a:p>
          </p:txBody>
        </p:sp>
        <p:sp>
          <p:nvSpPr>
            <p:cNvPr id="112" name="Google Shape;112;p18"/>
            <p:cNvSpPr txBox="1"/>
            <p:nvPr/>
          </p:nvSpPr>
          <p:spPr>
            <a:xfrm rot="10800000" flipH="1">
              <a:off x="4532056" y="6613834"/>
              <a:ext cx="121800" cy="131700"/>
            </a:xfrm>
            <a:prstGeom prst="rect">
              <a:avLst/>
            </a:prstGeom>
            <a:solidFill>
              <a:srgbClr val="CB6CFD"/>
            </a:solidFill>
            <a:ln>
              <a:noFill/>
            </a:ln>
          </p:spPr>
          <p:txBody>
            <a:bodyPr spcFirstLastPara="1" wrap="square" lIns="53450" tIns="53450" rIns="53450" bIns="534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bg2">
                    <a:lumMod val="50000"/>
                  </a:schemeClr>
                </a:solidFill>
                <a:latin typeface="Calibri"/>
                <a:ea typeface="Calibri"/>
                <a:cs typeface="Calibri"/>
                <a:sym typeface="Calibri"/>
              </a:endParaRPr>
            </a:p>
          </p:txBody>
        </p:sp>
        <p:sp>
          <p:nvSpPr>
            <p:cNvPr id="113" name="Google Shape;113;p18"/>
            <p:cNvSpPr txBox="1"/>
            <p:nvPr/>
          </p:nvSpPr>
          <p:spPr>
            <a:xfrm>
              <a:off x="6448235" y="6385857"/>
              <a:ext cx="121800" cy="148200"/>
            </a:xfrm>
            <a:prstGeom prst="rect">
              <a:avLst/>
            </a:prstGeom>
            <a:solidFill>
              <a:srgbClr val="F6BBB2"/>
            </a:solidFill>
            <a:ln>
              <a:noFill/>
            </a:ln>
          </p:spPr>
          <p:txBody>
            <a:bodyPr spcFirstLastPara="1" wrap="square" lIns="53450" tIns="53450" rIns="53450" bIns="534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bg2">
                    <a:lumMod val="50000"/>
                  </a:schemeClr>
                </a:solidFill>
                <a:latin typeface="Calibri"/>
                <a:ea typeface="Calibri"/>
                <a:cs typeface="Calibri"/>
                <a:sym typeface="Calibri"/>
              </a:endParaRPr>
            </a:p>
          </p:txBody>
        </p:sp>
        <p:sp>
          <p:nvSpPr>
            <p:cNvPr id="114" name="Google Shape;114;p18"/>
            <p:cNvSpPr txBox="1"/>
            <p:nvPr/>
          </p:nvSpPr>
          <p:spPr>
            <a:xfrm>
              <a:off x="6448235" y="6614922"/>
              <a:ext cx="121800" cy="129300"/>
            </a:xfrm>
            <a:prstGeom prst="rect">
              <a:avLst/>
            </a:prstGeom>
            <a:solidFill>
              <a:schemeClr val="accent4"/>
            </a:solidFill>
            <a:ln>
              <a:noFill/>
            </a:ln>
          </p:spPr>
          <p:txBody>
            <a:bodyPr spcFirstLastPara="1" wrap="square" lIns="53450" tIns="53450" rIns="53450" bIns="534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bg2">
                    <a:lumMod val="50000"/>
                  </a:schemeClr>
                </a:solidFill>
                <a:latin typeface="Calibri"/>
                <a:ea typeface="Calibri"/>
                <a:cs typeface="Calibri"/>
                <a:sym typeface="Calibri"/>
              </a:endParaRPr>
            </a:p>
          </p:txBody>
        </p:sp>
        <p:sp>
          <p:nvSpPr>
            <p:cNvPr id="115" name="Google Shape;115;p18"/>
            <p:cNvSpPr txBox="1"/>
            <p:nvPr/>
          </p:nvSpPr>
          <p:spPr>
            <a:xfrm>
              <a:off x="6590628" y="6353269"/>
              <a:ext cx="2065200" cy="180600"/>
            </a:xfrm>
            <a:prstGeom prst="rect">
              <a:avLst/>
            </a:prstGeom>
            <a:noFill/>
            <a:ln>
              <a:noFill/>
            </a:ln>
          </p:spPr>
          <p:txBody>
            <a:bodyPr spcFirstLastPara="1" wrap="square" lIns="53450" tIns="26725" rIns="53450" bIns="267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bg2">
                      <a:lumMod val="50000"/>
                    </a:schemeClr>
                  </a:solidFill>
                  <a:latin typeface="Calibri"/>
                  <a:ea typeface="Calibri"/>
                  <a:cs typeface="Calibri"/>
                  <a:sym typeface="Calibri"/>
                </a:rPr>
                <a:t>Monitor &amp; Provide Feedback</a:t>
              </a:r>
              <a:endParaRPr sz="800" b="0" i="0" u="none" strike="noStrike" cap="none">
                <a:solidFill>
                  <a:schemeClr val="bg2">
                    <a:lumMod val="50000"/>
                  </a:schemeClr>
                </a:solidFill>
                <a:latin typeface="Calibri"/>
                <a:ea typeface="Calibri"/>
                <a:cs typeface="Calibri"/>
                <a:sym typeface="Calibri"/>
              </a:endParaRPr>
            </a:p>
          </p:txBody>
        </p:sp>
        <p:sp>
          <p:nvSpPr>
            <p:cNvPr id="116" name="Google Shape;116;p18"/>
            <p:cNvSpPr txBox="1"/>
            <p:nvPr/>
          </p:nvSpPr>
          <p:spPr>
            <a:xfrm>
              <a:off x="6569960" y="6561897"/>
              <a:ext cx="2129100" cy="300900"/>
            </a:xfrm>
            <a:prstGeom prst="rect">
              <a:avLst/>
            </a:prstGeom>
            <a:noFill/>
            <a:ln>
              <a:noFill/>
            </a:ln>
          </p:spPr>
          <p:txBody>
            <a:bodyPr spcFirstLastPara="1" wrap="square" lIns="53450" tIns="26725" rIns="53450" bIns="267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dirty="0">
                  <a:solidFill>
                    <a:schemeClr val="bg2">
                      <a:lumMod val="50000"/>
                    </a:schemeClr>
                  </a:solidFill>
                  <a:latin typeface="Calibri"/>
                  <a:ea typeface="Calibri"/>
                  <a:cs typeface="Calibri"/>
                  <a:sym typeface="Calibri"/>
                </a:rPr>
                <a:t>Facilitate Demonstration of Learning</a:t>
              </a:r>
              <a:endParaRPr sz="800" b="0" i="0" u="none" strike="noStrike" cap="none" dirty="0">
                <a:solidFill>
                  <a:schemeClr val="bg2">
                    <a:lumMod val="50000"/>
                  </a:schemeClr>
                </a:solidFill>
                <a:latin typeface="Calibri"/>
                <a:ea typeface="Calibri"/>
                <a:cs typeface="Calibri"/>
                <a:sym typeface="Calibri"/>
              </a:endParaRPr>
            </a:p>
          </p:txBody>
        </p:sp>
        <p:sp>
          <p:nvSpPr>
            <p:cNvPr id="117" name="Google Shape;117;p18"/>
            <p:cNvSpPr txBox="1"/>
            <p:nvPr/>
          </p:nvSpPr>
          <p:spPr>
            <a:xfrm>
              <a:off x="4684237" y="6368375"/>
              <a:ext cx="1633500" cy="245100"/>
            </a:xfrm>
            <a:prstGeom prst="rect">
              <a:avLst/>
            </a:prstGeom>
            <a:noFill/>
            <a:ln>
              <a:noFill/>
            </a:ln>
          </p:spPr>
          <p:txBody>
            <a:bodyPr spcFirstLastPara="1" wrap="square" lIns="53450" tIns="26725" rIns="53450" bIns="267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bg2">
                      <a:lumMod val="50000"/>
                    </a:schemeClr>
                  </a:solidFill>
                  <a:latin typeface="Calibri"/>
                  <a:ea typeface="Calibri"/>
                  <a:cs typeface="Calibri"/>
                  <a:sym typeface="Calibri"/>
                </a:rPr>
                <a:t>Activate Learning</a:t>
              </a:r>
              <a:endParaRPr sz="800" b="0" i="0" u="none" strike="noStrike" cap="none">
                <a:solidFill>
                  <a:schemeClr val="bg2">
                    <a:lumMod val="50000"/>
                  </a:schemeClr>
                </a:solidFill>
                <a:latin typeface="Calibri"/>
                <a:ea typeface="Calibri"/>
                <a:cs typeface="Calibri"/>
                <a:sym typeface="Calibri"/>
              </a:endParaRPr>
            </a:p>
          </p:txBody>
        </p:sp>
        <p:sp>
          <p:nvSpPr>
            <p:cNvPr id="118" name="Google Shape;118;p18"/>
            <p:cNvSpPr txBox="1"/>
            <p:nvPr/>
          </p:nvSpPr>
          <p:spPr>
            <a:xfrm>
              <a:off x="4667833" y="6557941"/>
              <a:ext cx="1874100" cy="204300"/>
            </a:xfrm>
            <a:prstGeom prst="rect">
              <a:avLst/>
            </a:prstGeom>
            <a:noFill/>
            <a:ln>
              <a:noFill/>
            </a:ln>
          </p:spPr>
          <p:txBody>
            <a:bodyPr spcFirstLastPara="1" wrap="square" lIns="53450" tIns="26725" rIns="53450" bIns="267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bg2">
                      <a:lumMod val="50000"/>
                    </a:schemeClr>
                  </a:solidFill>
                  <a:latin typeface="Calibri"/>
                  <a:ea typeface="Calibri"/>
                  <a:cs typeface="Calibri"/>
                  <a:sym typeface="Calibri"/>
                </a:rPr>
                <a:t>Promote Thinking &amp; Discussion</a:t>
              </a:r>
              <a:endParaRPr sz="800" b="0" i="0" u="none" strike="noStrike" cap="none">
                <a:solidFill>
                  <a:schemeClr val="bg2">
                    <a:lumMod val="50000"/>
                  </a:schemeClr>
                </a:solidFill>
                <a:latin typeface="Calibri"/>
                <a:ea typeface="Calibri"/>
                <a:cs typeface="Calibri"/>
                <a:sym typeface="Calibri"/>
              </a:endParaRPr>
            </a:p>
          </p:txBody>
        </p:sp>
        <p:sp>
          <p:nvSpPr>
            <p:cNvPr id="119" name="Google Shape;119;p18"/>
            <p:cNvSpPr txBox="1"/>
            <p:nvPr/>
          </p:nvSpPr>
          <p:spPr>
            <a:xfrm>
              <a:off x="3478148" y="6390466"/>
              <a:ext cx="968100" cy="224100"/>
            </a:xfrm>
            <a:prstGeom prst="rect">
              <a:avLst/>
            </a:prstGeom>
            <a:noFill/>
            <a:ln>
              <a:noFill/>
            </a:ln>
          </p:spPr>
          <p:txBody>
            <a:bodyPr spcFirstLastPara="1" wrap="square" lIns="53450" tIns="26725" rIns="53450" bIns="2672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chemeClr val="bg2">
                      <a:lumMod val="50000"/>
                    </a:schemeClr>
                  </a:solidFill>
                  <a:latin typeface="Calibri"/>
                  <a:ea typeface="Calibri"/>
                  <a:cs typeface="Calibri"/>
                  <a:sym typeface="Calibri"/>
                </a:rPr>
                <a:t>Legend:</a:t>
              </a:r>
              <a:endParaRPr sz="900" b="0" i="0" u="none" strike="noStrike" cap="none">
                <a:solidFill>
                  <a:schemeClr val="bg2">
                    <a:lumMod val="50000"/>
                  </a:schemeClr>
                </a:solidFill>
                <a:latin typeface="Calibri"/>
                <a:ea typeface="Calibri"/>
                <a:cs typeface="Calibri"/>
                <a:sym typeface="Calibri"/>
              </a:endParaRPr>
            </a:p>
          </p:txBody>
        </p:sp>
      </p:grpSp>
      <p:sp>
        <p:nvSpPr>
          <p:cNvPr id="120" name="Google Shape;120;p18"/>
          <p:cNvSpPr txBox="1"/>
          <p:nvPr/>
        </p:nvSpPr>
        <p:spPr>
          <a:xfrm>
            <a:off x="53814" y="19511"/>
            <a:ext cx="4934400" cy="296700"/>
          </a:xfrm>
          <a:prstGeom prst="rect">
            <a:avLst/>
          </a:prstGeom>
          <a:noFill/>
          <a:ln>
            <a:noFill/>
          </a:ln>
        </p:spPr>
        <p:txBody>
          <a:bodyPr spcFirstLastPara="1" wrap="square" lIns="33025" tIns="16475" rIns="33025" bIns="1647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bg2">
                    <a:lumMod val="50000"/>
                  </a:schemeClr>
                </a:solidFill>
                <a:latin typeface="Calibri"/>
                <a:ea typeface="Calibri"/>
                <a:cs typeface="Calibri"/>
                <a:sym typeface="Calibri"/>
              </a:rPr>
              <a:t>Design Map of the Blended Learning Experience</a:t>
            </a:r>
            <a:endParaRPr sz="1500" b="1" i="0" u="none" strike="noStrike" cap="none">
              <a:solidFill>
                <a:schemeClr val="bg2">
                  <a:lumMod val="50000"/>
                </a:schemeClr>
              </a:solidFill>
              <a:latin typeface="Calibri"/>
              <a:ea typeface="Calibri"/>
              <a:cs typeface="Calibri"/>
              <a:sym typeface="Calibri"/>
            </a:endParaRPr>
          </a:p>
        </p:txBody>
      </p:sp>
      <p:sp>
        <p:nvSpPr>
          <p:cNvPr id="121" name="Google Shape;121;p18"/>
          <p:cNvSpPr txBox="1"/>
          <p:nvPr/>
        </p:nvSpPr>
        <p:spPr>
          <a:xfrm>
            <a:off x="6137904" y="21065"/>
            <a:ext cx="2929800" cy="463800"/>
          </a:xfrm>
          <a:prstGeom prst="rect">
            <a:avLst/>
          </a:prstGeom>
          <a:noFill/>
          <a:ln>
            <a:noFill/>
          </a:ln>
        </p:spPr>
        <p:txBody>
          <a:bodyPr spcFirstLastPara="1" wrap="square" lIns="33025" tIns="16475" rIns="33025" bIns="1647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chemeClr val="bg2">
                    <a:lumMod val="50000"/>
                  </a:schemeClr>
                </a:solidFill>
                <a:latin typeface="Calibri"/>
                <a:ea typeface="Calibri"/>
                <a:cs typeface="Calibri"/>
                <a:sym typeface="Calibri"/>
              </a:rPr>
              <a:t>Level / Topic: P3 Fractions</a:t>
            </a:r>
            <a:endParaRPr sz="1200" b="1" i="0" u="none" strike="noStrike" cap="none">
              <a:solidFill>
                <a:schemeClr val="bg2">
                  <a:lumMod val="50000"/>
                </a:schemeClr>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bg2">
                    <a:lumMod val="50000"/>
                  </a:schemeClr>
                </a:solidFill>
                <a:latin typeface="Calibri"/>
                <a:ea typeface="Calibri"/>
                <a:cs typeface="Calibri"/>
                <a:sym typeface="Calibri"/>
              </a:rPr>
              <a:t>Duration: </a:t>
            </a:r>
            <a:r>
              <a:rPr lang="en" sz="1200">
                <a:solidFill>
                  <a:schemeClr val="bg2">
                    <a:lumMod val="50000"/>
                  </a:schemeClr>
                </a:solidFill>
                <a:latin typeface="Calibri"/>
                <a:ea typeface="Calibri"/>
                <a:cs typeface="Calibri"/>
                <a:sym typeface="Calibri"/>
              </a:rPr>
              <a:t>60</a:t>
            </a:r>
            <a:r>
              <a:rPr lang="en" sz="1200" b="0" i="0" u="none" strike="noStrike" cap="none">
                <a:solidFill>
                  <a:schemeClr val="bg2">
                    <a:lumMod val="50000"/>
                  </a:schemeClr>
                </a:solidFill>
                <a:latin typeface="Calibri"/>
                <a:ea typeface="Calibri"/>
                <a:cs typeface="Calibri"/>
                <a:sym typeface="Calibri"/>
              </a:rPr>
              <a:t> minutes</a:t>
            </a:r>
            <a:endParaRPr sz="1200" b="0" i="0" u="none" strike="noStrike" cap="none">
              <a:solidFill>
                <a:schemeClr val="bg2">
                  <a:lumMod val="50000"/>
                </a:schemeClr>
              </a:solidFill>
              <a:latin typeface="Calibri"/>
              <a:ea typeface="Calibri"/>
              <a:cs typeface="Calibri"/>
              <a:sym typeface="Calibri"/>
            </a:endParaRPr>
          </a:p>
        </p:txBody>
      </p:sp>
      <p:grpSp>
        <p:nvGrpSpPr>
          <p:cNvPr id="124" name="Google Shape;124;p18"/>
          <p:cNvGrpSpPr/>
          <p:nvPr/>
        </p:nvGrpSpPr>
        <p:grpSpPr>
          <a:xfrm>
            <a:off x="30731" y="975326"/>
            <a:ext cx="8787325" cy="721752"/>
            <a:chOff x="-38129" y="1495394"/>
            <a:chExt cx="14638223" cy="1392000"/>
          </a:xfrm>
        </p:grpSpPr>
        <p:cxnSp>
          <p:nvCxnSpPr>
            <p:cNvPr id="125" name="Google Shape;125;p18"/>
            <p:cNvCxnSpPr/>
            <p:nvPr/>
          </p:nvCxnSpPr>
          <p:spPr>
            <a:xfrm rot="10800000" flipH="1">
              <a:off x="278094" y="2084050"/>
              <a:ext cx="14322000" cy="79800"/>
            </a:xfrm>
            <a:prstGeom prst="straightConnector1">
              <a:avLst/>
            </a:prstGeom>
            <a:noFill/>
            <a:ln w="9525" cap="flat" cmpd="sng">
              <a:solidFill>
                <a:srgbClr val="000000"/>
              </a:solidFill>
              <a:prstDash val="solid"/>
              <a:round/>
              <a:headEnd type="none" w="sm" len="sm"/>
              <a:tailEnd type="none" w="sm" len="sm"/>
            </a:ln>
          </p:spPr>
        </p:cxnSp>
        <p:sp>
          <p:nvSpPr>
            <p:cNvPr id="126" name="Google Shape;126;p18"/>
            <p:cNvSpPr txBox="1"/>
            <p:nvPr/>
          </p:nvSpPr>
          <p:spPr>
            <a:xfrm rot="-5400000">
              <a:off x="-604979" y="2062244"/>
              <a:ext cx="1392000" cy="258300"/>
            </a:xfrm>
            <a:prstGeom prst="rect">
              <a:avLst/>
            </a:prstGeom>
            <a:noFill/>
            <a:ln>
              <a:noFill/>
            </a:ln>
          </p:spPr>
          <p:txBody>
            <a:bodyPr spcFirstLastPara="1" wrap="square" lIns="53450" tIns="26725" rIns="53450" bIns="267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dirty="0">
                  <a:solidFill>
                    <a:schemeClr val="bg2">
                      <a:lumMod val="50000"/>
                    </a:schemeClr>
                  </a:solidFill>
                  <a:latin typeface="Calibri"/>
                  <a:ea typeface="Calibri"/>
                  <a:cs typeface="Calibri"/>
                  <a:sym typeface="Calibri"/>
                </a:rPr>
                <a:t>Community</a:t>
              </a:r>
              <a:endParaRPr sz="900" b="0" i="0" u="none" strike="noStrike" cap="none" dirty="0">
                <a:solidFill>
                  <a:schemeClr val="bg2">
                    <a:lumMod val="50000"/>
                  </a:schemeClr>
                </a:solidFill>
                <a:latin typeface="Calibri"/>
                <a:ea typeface="Calibri"/>
                <a:cs typeface="Calibri"/>
                <a:sym typeface="Calibri"/>
              </a:endParaRPr>
            </a:p>
          </p:txBody>
        </p:sp>
      </p:grpSp>
      <p:sp>
        <p:nvSpPr>
          <p:cNvPr id="127" name="Google Shape;127;p18"/>
          <p:cNvSpPr/>
          <p:nvPr/>
        </p:nvSpPr>
        <p:spPr>
          <a:xfrm>
            <a:off x="408056" y="3414019"/>
            <a:ext cx="1195200" cy="896100"/>
          </a:xfrm>
          <a:prstGeom prst="rect">
            <a:avLst/>
          </a:prstGeom>
          <a:solidFill>
            <a:srgbClr val="40D0EC"/>
          </a:solidFill>
          <a:ln w="9525" cap="flat" cmpd="sng">
            <a:solidFill>
              <a:schemeClr val="dk1"/>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bg2">
                    <a:lumMod val="50000"/>
                  </a:schemeClr>
                </a:solidFill>
                <a:latin typeface="Calibri"/>
                <a:ea typeface="Calibri"/>
                <a:cs typeface="Calibri"/>
                <a:sym typeface="Calibri"/>
              </a:rPr>
              <a:t>1.  Factual Fluency</a:t>
            </a:r>
            <a:endParaRPr sz="900" b="1">
              <a:solidFill>
                <a:schemeClr val="bg2">
                  <a:lumMod val="50000"/>
                </a:schemeClr>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Arial"/>
              <a:buNone/>
            </a:pPr>
            <a:r>
              <a:rPr lang="en" sz="900" b="1">
                <a:solidFill>
                  <a:schemeClr val="bg2">
                    <a:lumMod val="50000"/>
                  </a:schemeClr>
                </a:solidFill>
                <a:latin typeface="Calibri"/>
                <a:ea typeface="Calibri"/>
                <a:cs typeface="Calibri"/>
                <a:sym typeface="Calibri"/>
              </a:rPr>
              <a:t>Math Dailies </a:t>
            </a:r>
            <a:endParaRPr sz="900" b="1">
              <a:solidFill>
                <a:schemeClr val="bg2">
                  <a:lumMod val="50000"/>
                </a:schemeClr>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Arial"/>
              <a:buNone/>
            </a:pPr>
            <a:r>
              <a:rPr lang="en" sz="900" b="1">
                <a:solidFill>
                  <a:schemeClr val="bg2">
                    <a:lumMod val="50000"/>
                  </a:schemeClr>
                </a:solidFill>
                <a:latin typeface="Calibri"/>
                <a:ea typeface="Calibri"/>
                <a:cs typeface="Calibri"/>
                <a:sym typeface="Calibri"/>
              </a:rPr>
              <a:t>Exercise Book</a:t>
            </a:r>
            <a:endParaRPr sz="900" b="1">
              <a:solidFill>
                <a:schemeClr val="bg2">
                  <a:lumMod val="50000"/>
                </a:schemeClr>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Arial"/>
              <a:buNone/>
            </a:pPr>
            <a:r>
              <a:rPr lang="en" sz="900" b="1">
                <a:solidFill>
                  <a:schemeClr val="bg2">
                    <a:lumMod val="50000"/>
                  </a:schemeClr>
                </a:solidFill>
                <a:latin typeface="Calibri"/>
                <a:ea typeface="Calibri"/>
                <a:cs typeface="Calibri"/>
                <a:sym typeface="Calibri"/>
              </a:rPr>
              <a:t>on Addition </a:t>
            </a:r>
            <a:endParaRPr sz="900" b="1">
              <a:solidFill>
                <a:schemeClr val="bg2">
                  <a:lumMod val="50000"/>
                </a:schemeClr>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Arial"/>
              <a:buNone/>
            </a:pPr>
            <a:r>
              <a:rPr lang="en" sz="900" b="1">
                <a:solidFill>
                  <a:schemeClr val="bg2">
                    <a:lumMod val="50000"/>
                  </a:schemeClr>
                </a:solidFill>
                <a:latin typeface="Calibri"/>
                <a:ea typeface="Calibri"/>
                <a:cs typeface="Calibri"/>
                <a:sym typeface="Calibri"/>
              </a:rPr>
              <a:t>of Fractions</a:t>
            </a:r>
            <a:endParaRPr sz="900" b="1">
              <a:solidFill>
                <a:schemeClr val="bg2">
                  <a:lumMod val="50000"/>
                </a:schemeClr>
              </a:solidFill>
              <a:latin typeface="Calibri"/>
              <a:ea typeface="Calibri"/>
              <a:cs typeface="Calibri"/>
              <a:sym typeface="Calibri"/>
            </a:endParaRPr>
          </a:p>
        </p:txBody>
      </p:sp>
      <p:sp>
        <p:nvSpPr>
          <p:cNvPr id="128" name="Google Shape;128;p18"/>
          <p:cNvSpPr/>
          <p:nvPr/>
        </p:nvSpPr>
        <p:spPr>
          <a:xfrm>
            <a:off x="7208231" y="1338113"/>
            <a:ext cx="1237200" cy="1055400"/>
          </a:xfrm>
          <a:prstGeom prst="rect">
            <a:avLst/>
          </a:prstGeom>
          <a:solidFill>
            <a:srgbClr val="FFC000"/>
          </a:solidFill>
          <a:ln w="9525" cap="flat" cmpd="sng">
            <a:solidFill>
              <a:srgbClr val="000000"/>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900" b="1">
                <a:solidFill>
                  <a:schemeClr val="bg2">
                    <a:lumMod val="50000"/>
                  </a:schemeClr>
                </a:solidFill>
                <a:latin typeface="Calibri"/>
                <a:ea typeface="Calibri"/>
                <a:cs typeface="Calibri"/>
                <a:sym typeface="Calibri"/>
              </a:rPr>
              <a:t>8. Students self assess their learning and reflect on what they learnt using the success criteria cards and exit ticket.</a:t>
            </a:r>
            <a:endParaRPr sz="900" b="1" i="0" u="none" strike="noStrike" cap="none">
              <a:solidFill>
                <a:schemeClr val="bg2">
                  <a:lumMod val="50000"/>
                </a:schemeClr>
              </a:solidFill>
              <a:latin typeface="Calibri"/>
              <a:ea typeface="Calibri"/>
              <a:cs typeface="Calibri"/>
              <a:sym typeface="Calibri"/>
            </a:endParaRPr>
          </a:p>
        </p:txBody>
      </p:sp>
      <p:sp>
        <p:nvSpPr>
          <p:cNvPr id="129" name="Google Shape;129;p18"/>
          <p:cNvSpPr/>
          <p:nvPr/>
        </p:nvSpPr>
        <p:spPr>
          <a:xfrm>
            <a:off x="3370181" y="1376103"/>
            <a:ext cx="1237200" cy="1055400"/>
          </a:xfrm>
          <a:prstGeom prst="rect">
            <a:avLst/>
          </a:prstGeom>
          <a:solidFill>
            <a:srgbClr val="FFC000"/>
          </a:solidFill>
          <a:ln w="9525" cap="flat" cmpd="sng">
            <a:solidFill>
              <a:srgbClr val="000000"/>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900" b="1">
                <a:solidFill>
                  <a:schemeClr val="bg2">
                    <a:lumMod val="50000"/>
                  </a:schemeClr>
                </a:solidFill>
                <a:latin typeface="Calibri"/>
                <a:ea typeface="Calibri"/>
                <a:cs typeface="Calibri"/>
                <a:sym typeface="Calibri"/>
              </a:rPr>
              <a:t>4. I DO</a:t>
            </a:r>
            <a:endParaRPr sz="900" b="1">
              <a:solidFill>
                <a:schemeClr val="bg2">
                  <a:lumMod val="50000"/>
                </a:schemeClr>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700"/>
              <a:buFont typeface="Arial"/>
              <a:buNone/>
            </a:pPr>
            <a:r>
              <a:rPr lang="en" sz="900" b="1">
                <a:solidFill>
                  <a:schemeClr val="bg2">
                    <a:lumMod val="50000"/>
                  </a:schemeClr>
                </a:solidFill>
                <a:latin typeface="Calibri"/>
                <a:ea typeface="Calibri"/>
                <a:cs typeface="Calibri"/>
                <a:sym typeface="Calibri"/>
              </a:rPr>
              <a:t>Demonstrate how to use physical Lego bricks to solve two questions on subtraction of fractions.</a:t>
            </a:r>
            <a:endParaRPr sz="900" b="1">
              <a:solidFill>
                <a:schemeClr val="bg2">
                  <a:lumMod val="50000"/>
                </a:schemeClr>
              </a:solidFill>
              <a:latin typeface="Calibri"/>
              <a:ea typeface="Calibri"/>
              <a:cs typeface="Calibri"/>
              <a:sym typeface="Calibri"/>
            </a:endParaRPr>
          </a:p>
        </p:txBody>
      </p:sp>
      <p:sp>
        <p:nvSpPr>
          <p:cNvPr id="130" name="Google Shape;130;p18"/>
          <p:cNvSpPr/>
          <p:nvPr/>
        </p:nvSpPr>
        <p:spPr>
          <a:xfrm>
            <a:off x="405863" y="1401903"/>
            <a:ext cx="1199700" cy="1055400"/>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dirty="0">
                <a:solidFill>
                  <a:schemeClr val="bg1"/>
                </a:solidFill>
                <a:latin typeface="Calibri"/>
                <a:ea typeface="Calibri"/>
                <a:cs typeface="Calibri"/>
                <a:sym typeface="Calibri"/>
              </a:rPr>
              <a:t>2. One student will explain question 3 (Change to Equivalent Fractions) using Lego bricks.</a:t>
            </a:r>
            <a:endParaRPr sz="900" b="1" i="0" u="none" strike="noStrike" cap="none" dirty="0">
              <a:solidFill>
                <a:schemeClr val="bg1"/>
              </a:solidFill>
              <a:latin typeface="Calibri"/>
              <a:ea typeface="Calibri"/>
              <a:cs typeface="Calibri"/>
              <a:sym typeface="Calibri"/>
            </a:endParaRPr>
          </a:p>
        </p:txBody>
      </p:sp>
      <p:cxnSp>
        <p:nvCxnSpPr>
          <p:cNvPr id="131" name="Google Shape;131;p18"/>
          <p:cNvCxnSpPr>
            <a:stCxn id="127" idx="0"/>
            <a:endCxn id="130" idx="2"/>
          </p:cNvCxnSpPr>
          <p:nvPr/>
        </p:nvCxnSpPr>
        <p:spPr>
          <a:xfrm rot="10800000">
            <a:off x="1005656" y="2457319"/>
            <a:ext cx="0" cy="956700"/>
          </a:xfrm>
          <a:prstGeom prst="straightConnector1">
            <a:avLst/>
          </a:prstGeom>
          <a:noFill/>
          <a:ln w="28575" cap="flat" cmpd="sng">
            <a:solidFill>
              <a:schemeClr val="dk2"/>
            </a:solidFill>
            <a:prstDash val="solid"/>
            <a:round/>
            <a:headEnd type="none" w="med" len="med"/>
            <a:tailEnd type="triangle" w="med" len="med"/>
          </a:ln>
        </p:spPr>
      </p:cxnSp>
      <p:sp>
        <p:nvSpPr>
          <p:cNvPr id="132" name="Google Shape;132;p18"/>
          <p:cNvSpPr/>
          <p:nvPr/>
        </p:nvSpPr>
        <p:spPr>
          <a:xfrm>
            <a:off x="3295706" y="2644856"/>
            <a:ext cx="1401600" cy="993300"/>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bg1"/>
                </a:solidFill>
                <a:latin typeface="Calibri"/>
                <a:ea typeface="Calibri"/>
                <a:cs typeface="Calibri"/>
                <a:sym typeface="Calibri"/>
              </a:rPr>
              <a:t>5. WE DO</a:t>
            </a:r>
            <a:endParaRPr sz="900" b="1">
              <a:solidFill>
                <a:schemeClr val="bg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Arial"/>
              <a:buNone/>
            </a:pPr>
            <a:r>
              <a:rPr lang="en" sz="900" b="1">
                <a:solidFill>
                  <a:schemeClr val="bg1"/>
                </a:solidFill>
                <a:latin typeface="Calibri"/>
                <a:ea typeface="Calibri"/>
                <a:cs typeface="Calibri"/>
                <a:sym typeface="Calibri"/>
              </a:rPr>
              <a:t>In pairs students solve two questions on subtraction of fractions using Lego bricks with the guidance of the teacher.</a:t>
            </a:r>
            <a:endParaRPr sz="900" b="1">
              <a:solidFill>
                <a:schemeClr val="bg1"/>
              </a:solidFill>
              <a:latin typeface="Calibri"/>
              <a:ea typeface="Calibri"/>
              <a:cs typeface="Calibri"/>
              <a:sym typeface="Calibri"/>
            </a:endParaRPr>
          </a:p>
        </p:txBody>
      </p:sp>
      <p:sp>
        <p:nvSpPr>
          <p:cNvPr id="133" name="Google Shape;133;p18"/>
          <p:cNvSpPr/>
          <p:nvPr/>
        </p:nvSpPr>
        <p:spPr>
          <a:xfrm>
            <a:off x="1894255" y="1374506"/>
            <a:ext cx="1195200" cy="1055400"/>
          </a:xfrm>
          <a:prstGeom prst="rect">
            <a:avLst/>
          </a:prstGeom>
          <a:solidFill>
            <a:srgbClr val="40D0EC"/>
          </a:solidFill>
          <a:ln w="9525" cap="flat" cmpd="sng">
            <a:solidFill>
              <a:srgbClr val="000000"/>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bg2">
                    <a:lumMod val="50000"/>
                  </a:schemeClr>
                </a:solidFill>
                <a:latin typeface="Calibri"/>
                <a:ea typeface="Calibri"/>
                <a:cs typeface="Calibri"/>
                <a:sym typeface="Calibri"/>
              </a:rPr>
              <a:t>3. Teacher introduces lesson objectives to the class and also gives out the success criteria cards.</a:t>
            </a:r>
            <a:endParaRPr sz="900" b="1" i="0" u="none" strike="noStrike" cap="none">
              <a:solidFill>
                <a:schemeClr val="bg2">
                  <a:lumMod val="50000"/>
                </a:schemeClr>
              </a:solidFill>
              <a:latin typeface="Calibri"/>
              <a:ea typeface="Calibri"/>
              <a:cs typeface="Calibri"/>
              <a:sym typeface="Calibri"/>
            </a:endParaRPr>
          </a:p>
        </p:txBody>
      </p:sp>
      <p:cxnSp>
        <p:nvCxnSpPr>
          <p:cNvPr id="134" name="Google Shape;134;p18"/>
          <p:cNvCxnSpPr>
            <a:stCxn id="130" idx="3"/>
            <a:endCxn id="133" idx="1"/>
          </p:cNvCxnSpPr>
          <p:nvPr/>
        </p:nvCxnSpPr>
        <p:spPr>
          <a:xfrm rot="10800000" flipH="1">
            <a:off x="1605563" y="1902303"/>
            <a:ext cx="288600" cy="27300"/>
          </a:xfrm>
          <a:prstGeom prst="straightConnector1">
            <a:avLst/>
          </a:prstGeom>
          <a:noFill/>
          <a:ln w="28575" cap="flat" cmpd="sng">
            <a:solidFill>
              <a:schemeClr val="dk2"/>
            </a:solidFill>
            <a:prstDash val="solid"/>
            <a:round/>
            <a:headEnd type="none" w="med" len="med"/>
            <a:tailEnd type="triangle" w="med" len="med"/>
          </a:ln>
        </p:spPr>
      </p:cxnSp>
      <p:cxnSp>
        <p:nvCxnSpPr>
          <p:cNvPr id="135" name="Google Shape;135;p18"/>
          <p:cNvCxnSpPr>
            <a:stCxn id="133" idx="3"/>
            <a:endCxn id="129" idx="1"/>
          </p:cNvCxnSpPr>
          <p:nvPr/>
        </p:nvCxnSpPr>
        <p:spPr>
          <a:xfrm>
            <a:off x="3089455" y="1902206"/>
            <a:ext cx="280800" cy="15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8"/>
          <p:cNvCxnSpPr>
            <a:stCxn id="129" idx="2"/>
            <a:endCxn id="132" idx="0"/>
          </p:cNvCxnSpPr>
          <p:nvPr/>
        </p:nvCxnSpPr>
        <p:spPr>
          <a:xfrm>
            <a:off x="3988781" y="2431503"/>
            <a:ext cx="7800" cy="2133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8"/>
          <p:cNvCxnSpPr>
            <a:stCxn id="132" idx="3"/>
            <a:endCxn id="138" idx="1"/>
          </p:cNvCxnSpPr>
          <p:nvPr/>
        </p:nvCxnSpPr>
        <p:spPr>
          <a:xfrm>
            <a:off x="4697306" y="3141506"/>
            <a:ext cx="274200" cy="0"/>
          </a:xfrm>
          <a:prstGeom prst="straightConnector1">
            <a:avLst/>
          </a:prstGeom>
          <a:noFill/>
          <a:ln w="28575" cap="flat" cmpd="sng">
            <a:solidFill>
              <a:schemeClr val="dk2"/>
            </a:solidFill>
            <a:prstDash val="solid"/>
            <a:round/>
            <a:headEnd type="none" w="med" len="med"/>
            <a:tailEnd type="triangle" w="med" len="med"/>
          </a:ln>
        </p:spPr>
      </p:cxnSp>
      <p:sp>
        <p:nvSpPr>
          <p:cNvPr id="139" name="Google Shape;139;p18"/>
          <p:cNvSpPr/>
          <p:nvPr/>
        </p:nvSpPr>
        <p:spPr>
          <a:xfrm>
            <a:off x="3295706" y="3806194"/>
            <a:ext cx="3213300" cy="378900"/>
          </a:xfrm>
          <a:prstGeom prst="rect">
            <a:avLst/>
          </a:prstGeom>
          <a:solidFill>
            <a:srgbClr val="F5BBB2"/>
          </a:solidFill>
          <a:ln w="9525" cap="flat" cmpd="sng">
            <a:solidFill>
              <a:srgbClr val="000000"/>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bg2">
                    <a:lumMod val="50000"/>
                  </a:schemeClr>
                </a:solidFill>
                <a:latin typeface="Calibri"/>
                <a:ea typeface="Calibri"/>
                <a:cs typeface="Calibri"/>
                <a:sym typeface="Calibri"/>
              </a:rPr>
              <a:t>Teacher pauses activity to comment on pairs’/individual’s work </a:t>
            </a:r>
            <a:endParaRPr sz="900" b="1">
              <a:solidFill>
                <a:schemeClr val="bg2">
                  <a:lumMod val="50000"/>
                </a:schemeClr>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Arial"/>
              <a:buNone/>
            </a:pPr>
            <a:r>
              <a:rPr lang="en" sz="900" b="1">
                <a:solidFill>
                  <a:schemeClr val="bg2">
                    <a:lumMod val="50000"/>
                  </a:schemeClr>
                </a:solidFill>
                <a:latin typeface="Calibri"/>
                <a:ea typeface="Calibri"/>
                <a:cs typeface="Calibri"/>
                <a:sym typeface="Calibri"/>
              </a:rPr>
              <a:t>on a one-to-one basis.</a:t>
            </a:r>
            <a:endParaRPr sz="900" b="1" i="0" u="none" strike="noStrike" cap="none">
              <a:solidFill>
                <a:schemeClr val="bg2">
                  <a:lumMod val="50000"/>
                </a:schemeClr>
              </a:solidFill>
              <a:latin typeface="Calibri"/>
              <a:ea typeface="Calibri"/>
              <a:cs typeface="Calibri"/>
              <a:sym typeface="Calibri"/>
            </a:endParaRPr>
          </a:p>
        </p:txBody>
      </p:sp>
      <p:sp>
        <p:nvSpPr>
          <p:cNvPr id="140" name="Google Shape;140;p18"/>
          <p:cNvSpPr/>
          <p:nvPr/>
        </p:nvSpPr>
        <p:spPr>
          <a:xfrm>
            <a:off x="6783431" y="2644763"/>
            <a:ext cx="2127000" cy="993300"/>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None/>
            </a:pPr>
            <a:r>
              <a:rPr lang="en" sz="900" b="1" dirty="0">
                <a:solidFill>
                  <a:schemeClr val="bg1"/>
                </a:solidFill>
                <a:latin typeface="Calibri"/>
                <a:ea typeface="Calibri"/>
                <a:cs typeface="Calibri"/>
                <a:sym typeface="Calibri"/>
              </a:rPr>
              <a:t>7. Students will attempt DI worksheets.</a:t>
            </a:r>
            <a:endParaRPr sz="900" b="1" dirty="0">
              <a:solidFill>
                <a:schemeClr val="bg1"/>
              </a:solidFill>
              <a:latin typeface="Calibri"/>
              <a:ea typeface="Calibri"/>
              <a:cs typeface="Calibri"/>
              <a:sym typeface="Calibri"/>
            </a:endParaRPr>
          </a:p>
          <a:p>
            <a:pPr marL="0" marR="0" lvl="0" indent="0" algn="ctr" rtl="0">
              <a:lnSpc>
                <a:spcPct val="100000"/>
              </a:lnSpc>
              <a:spcBef>
                <a:spcPts val="0"/>
              </a:spcBef>
              <a:spcAft>
                <a:spcPts val="0"/>
              </a:spcAft>
              <a:buNone/>
            </a:pPr>
            <a:r>
              <a:rPr lang="en" sz="900" b="1" dirty="0">
                <a:solidFill>
                  <a:schemeClr val="bg1"/>
                </a:solidFill>
                <a:latin typeface="Calibri"/>
                <a:ea typeface="Calibri"/>
                <a:cs typeface="Calibri"/>
                <a:sym typeface="Calibri"/>
              </a:rPr>
              <a:t>LP attempts subtracting </a:t>
            </a:r>
            <a:r>
              <a:rPr lang="en" sz="900" b="1" u="sng" dirty="0">
                <a:solidFill>
                  <a:schemeClr val="bg1"/>
                </a:solidFill>
                <a:latin typeface="Calibri"/>
                <a:ea typeface="Calibri"/>
                <a:cs typeface="Calibri"/>
                <a:sym typeface="Calibri"/>
              </a:rPr>
              <a:t>like</a:t>
            </a:r>
            <a:r>
              <a:rPr lang="en" sz="900" b="1" dirty="0">
                <a:solidFill>
                  <a:schemeClr val="bg1"/>
                </a:solidFill>
                <a:latin typeface="Calibri"/>
                <a:ea typeface="Calibri"/>
                <a:cs typeface="Calibri"/>
                <a:sym typeface="Calibri"/>
              </a:rPr>
              <a:t> fractions with and without expressing in simplest form.</a:t>
            </a:r>
            <a:endParaRPr sz="900" b="1" dirty="0">
              <a:solidFill>
                <a:schemeClr val="bg1"/>
              </a:solidFill>
              <a:latin typeface="Calibri"/>
              <a:ea typeface="Calibri"/>
              <a:cs typeface="Calibri"/>
              <a:sym typeface="Calibri"/>
            </a:endParaRPr>
          </a:p>
          <a:p>
            <a:pPr marL="0" marR="0" lvl="0" indent="0" algn="ctr" rtl="0">
              <a:lnSpc>
                <a:spcPct val="100000"/>
              </a:lnSpc>
              <a:spcBef>
                <a:spcPts val="0"/>
              </a:spcBef>
              <a:spcAft>
                <a:spcPts val="0"/>
              </a:spcAft>
              <a:buNone/>
            </a:pPr>
            <a:r>
              <a:rPr lang="en" sz="900" b="1" dirty="0">
                <a:solidFill>
                  <a:schemeClr val="bg1"/>
                </a:solidFill>
                <a:latin typeface="Calibri"/>
                <a:ea typeface="Calibri"/>
                <a:cs typeface="Calibri"/>
                <a:sym typeface="Calibri"/>
              </a:rPr>
              <a:t>MP attempts subtracting </a:t>
            </a:r>
            <a:r>
              <a:rPr lang="en" sz="900" b="1" u="sng" dirty="0">
                <a:solidFill>
                  <a:schemeClr val="bg1"/>
                </a:solidFill>
                <a:latin typeface="Calibri"/>
                <a:ea typeface="Calibri"/>
                <a:cs typeface="Calibri"/>
                <a:sym typeface="Calibri"/>
              </a:rPr>
              <a:t>unlike </a:t>
            </a:r>
            <a:r>
              <a:rPr lang="en" sz="900" b="1" dirty="0">
                <a:solidFill>
                  <a:schemeClr val="bg1"/>
                </a:solidFill>
                <a:latin typeface="Calibri"/>
                <a:ea typeface="Calibri"/>
                <a:cs typeface="Calibri"/>
                <a:sym typeface="Calibri"/>
              </a:rPr>
              <a:t>fractions with and without expressing in simplest form. </a:t>
            </a:r>
            <a:endParaRPr sz="900" b="1" i="0" u="none" strike="noStrike" cap="none" dirty="0">
              <a:solidFill>
                <a:schemeClr val="bg1"/>
              </a:solidFill>
              <a:latin typeface="Calibri"/>
              <a:ea typeface="Calibri"/>
              <a:cs typeface="Calibri"/>
              <a:sym typeface="Calibri"/>
            </a:endParaRPr>
          </a:p>
        </p:txBody>
      </p:sp>
      <p:cxnSp>
        <p:nvCxnSpPr>
          <p:cNvPr id="141" name="Google Shape;141;p18"/>
          <p:cNvCxnSpPr>
            <a:stCxn id="138" idx="3"/>
            <a:endCxn id="140" idx="1"/>
          </p:cNvCxnSpPr>
          <p:nvPr/>
        </p:nvCxnSpPr>
        <p:spPr>
          <a:xfrm>
            <a:off x="6509306" y="3141506"/>
            <a:ext cx="274200" cy="0"/>
          </a:xfrm>
          <a:prstGeom prst="straightConnector1">
            <a:avLst/>
          </a:prstGeom>
          <a:noFill/>
          <a:ln w="28575" cap="flat" cmpd="sng">
            <a:solidFill>
              <a:schemeClr val="dk2"/>
            </a:solidFill>
            <a:prstDash val="solid"/>
            <a:round/>
            <a:headEnd type="none" w="med" len="med"/>
            <a:tailEnd type="triangle" w="med" len="med"/>
          </a:ln>
        </p:spPr>
      </p:cxnSp>
      <p:sp>
        <p:nvSpPr>
          <p:cNvPr id="142" name="Google Shape;142;p18"/>
          <p:cNvSpPr/>
          <p:nvPr/>
        </p:nvSpPr>
        <p:spPr>
          <a:xfrm>
            <a:off x="6783431" y="774206"/>
            <a:ext cx="2127000" cy="440400"/>
          </a:xfrm>
          <a:prstGeom prst="rect">
            <a:avLst/>
          </a:prstGeom>
          <a:solidFill>
            <a:srgbClr val="F5BBB2"/>
          </a:solidFill>
          <a:ln w="9525" cap="flat" cmpd="sng">
            <a:solidFill>
              <a:srgbClr val="000000"/>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bg2">
                    <a:lumMod val="50000"/>
                  </a:schemeClr>
                </a:solidFill>
                <a:latin typeface="Calibri"/>
                <a:ea typeface="Calibri"/>
                <a:cs typeface="Calibri"/>
                <a:sym typeface="Calibri"/>
              </a:rPr>
              <a:t>Teacher will walk around to provide hints to students where necessary.</a:t>
            </a:r>
            <a:endParaRPr sz="900" b="1" i="0" u="none" strike="noStrike" cap="none">
              <a:solidFill>
                <a:schemeClr val="bg2">
                  <a:lumMod val="50000"/>
                </a:schemeClr>
              </a:solidFill>
              <a:latin typeface="Calibri"/>
              <a:ea typeface="Calibri"/>
              <a:cs typeface="Calibri"/>
              <a:sym typeface="Calibri"/>
            </a:endParaRPr>
          </a:p>
        </p:txBody>
      </p:sp>
      <p:cxnSp>
        <p:nvCxnSpPr>
          <p:cNvPr id="143" name="Google Shape;143;p18"/>
          <p:cNvCxnSpPr>
            <a:stCxn id="140" idx="0"/>
            <a:endCxn id="128" idx="2"/>
          </p:cNvCxnSpPr>
          <p:nvPr/>
        </p:nvCxnSpPr>
        <p:spPr>
          <a:xfrm rot="10800000">
            <a:off x="7826831" y="2393663"/>
            <a:ext cx="20100" cy="251100"/>
          </a:xfrm>
          <a:prstGeom prst="straightConnector1">
            <a:avLst/>
          </a:prstGeom>
          <a:noFill/>
          <a:ln w="28575" cap="flat" cmpd="sng">
            <a:solidFill>
              <a:schemeClr val="dk2"/>
            </a:solidFill>
            <a:prstDash val="solid"/>
            <a:round/>
            <a:headEnd type="none" w="med" len="med"/>
            <a:tailEnd type="triangle" w="med" len="med"/>
          </a:ln>
        </p:spPr>
      </p:cxnSp>
      <p:sp>
        <p:nvSpPr>
          <p:cNvPr id="138" name="Google Shape;138;p18"/>
          <p:cNvSpPr/>
          <p:nvPr/>
        </p:nvSpPr>
        <p:spPr>
          <a:xfrm>
            <a:off x="4971506" y="2644856"/>
            <a:ext cx="1537800" cy="993300"/>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dirty="0">
                <a:solidFill>
                  <a:schemeClr val="bg1"/>
                </a:solidFill>
                <a:latin typeface="Calibri"/>
                <a:ea typeface="Calibri"/>
                <a:cs typeface="Calibri"/>
                <a:sym typeface="Calibri"/>
              </a:rPr>
              <a:t>6. YOU DO</a:t>
            </a:r>
            <a:endParaRPr sz="900" b="1" dirty="0">
              <a:solidFill>
                <a:schemeClr val="bg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Arial"/>
              <a:buNone/>
            </a:pPr>
            <a:r>
              <a:rPr lang="en" sz="900" b="1" dirty="0">
                <a:solidFill>
                  <a:schemeClr val="bg1"/>
                </a:solidFill>
                <a:latin typeface="Calibri"/>
                <a:ea typeface="Calibri"/>
                <a:cs typeface="Calibri"/>
                <a:sym typeface="Calibri"/>
              </a:rPr>
              <a:t>In pairs, student attempt questions on subtraction of fractions using Lego blocks as learning aids. Students will then check for accuracy.</a:t>
            </a:r>
            <a:endParaRPr sz="900" b="1" dirty="0">
              <a:solidFill>
                <a:schemeClr val="bg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457200" lvl="0" indent="-434340" algn="ctr" rtl="0">
              <a:spcBef>
                <a:spcPts val="0"/>
              </a:spcBef>
              <a:spcAft>
                <a:spcPts val="0"/>
              </a:spcAft>
              <a:buSzPct val="100000"/>
              <a:buAutoNum type="arabicPeriod"/>
            </a:pPr>
            <a:r>
              <a:rPr lang="en"/>
              <a:t>Factual Fluency</a:t>
            </a:r>
            <a:endParaRPr/>
          </a:p>
        </p:txBody>
      </p:sp>
      <p:pic>
        <p:nvPicPr>
          <p:cNvPr id="149" name="Google Shape;149;p19"/>
          <p:cNvPicPr preferRelativeResize="0"/>
          <p:nvPr/>
        </p:nvPicPr>
        <p:blipFill rotWithShape="1">
          <a:blip r:embed="rId3">
            <a:alphaModFix/>
          </a:blip>
          <a:srcRect/>
          <a:stretch/>
        </p:blipFill>
        <p:spPr>
          <a:xfrm>
            <a:off x="901162" y="898897"/>
            <a:ext cx="7341676" cy="40281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311700" y="-16169"/>
            <a:ext cx="85206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2. Readiness</a:t>
            </a:r>
            <a:endParaRPr dirty="0"/>
          </a:p>
        </p:txBody>
      </p:sp>
      <p:sp>
        <p:nvSpPr>
          <p:cNvPr id="155" name="Google Shape;155;p20"/>
          <p:cNvSpPr txBox="1">
            <a:spLocks noGrp="1"/>
          </p:cNvSpPr>
          <p:nvPr>
            <p:ph type="body" idx="1"/>
          </p:nvPr>
        </p:nvSpPr>
        <p:spPr>
          <a:xfrm>
            <a:off x="367996" y="691231"/>
            <a:ext cx="3683901" cy="3877644"/>
          </a:xfrm>
          <a:prstGeom prst="rect">
            <a:avLst/>
          </a:prstGeom>
        </p:spPr>
        <p:txBody>
          <a:bodyPr spcFirstLastPara="1" wrap="square" lIns="91425" tIns="91425" rIns="91425" bIns="91425" anchor="t" anchorCtr="0">
            <a:normAutofit/>
          </a:bodyPr>
          <a:lstStyle/>
          <a:p>
            <a:pPr marL="0" lvl="0" indent="0" rtl="0">
              <a:spcBef>
                <a:spcPts val="0"/>
              </a:spcBef>
              <a:spcAft>
                <a:spcPts val="1200"/>
              </a:spcAft>
              <a:buNone/>
            </a:pPr>
            <a:r>
              <a:rPr lang="en" dirty="0"/>
              <a:t>Using Q3 and Q4 of the Maths Dailies, students recapitulate previous lesson by using Legos to show their understanding on addition of like and unlike fractions with denominators of up to 12.</a:t>
            </a:r>
            <a:endParaRPr dirty="0"/>
          </a:p>
        </p:txBody>
      </p:sp>
      <p:pic>
        <p:nvPicPr>
          <p:cNvPr id="156" name="Google Shape;156;p20"/>
          <p:cNvPicPr preferRelativeResize="0"/>
          <p:nvPr/>
        </p:nvPicPr>
        <p:blipFill rotWithShape="1">
          <a:blip r:embed="rId3">
            <a:alphaModFix/>
          </a:blip>
          <a:srcRect t="11034" b="14405"/>
          <a:stretch/>
        </p:blipFill>
        <p:spPr>
          <a:xfrm>
            <a:off x="367996" y="3313950"/>
            <a:ext cx="3683901" cy="154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body" idx="1"/>
          </p:nvPr>
        </p:nvSpPr>
        <p:spPr>
          <a:xfrm>
            <a:off x="346250" y="619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Students are first shown the lesson objectives of the day. They are to fill in this card at the end of the lesson. </a:t>
            </a:r>
            <a:endParaRPr/>
          </a:p>
        </p:txBody>
      </p:sp>
      <p:pic>
        <p:nvPicPr>
          <p:cNvPr id="163" name="Google Shape;163;p21"/>
          <p:cNvPicPr preferRelativeResize="0"/>
          <p:nvPr/>
        </p:nvPicPr>
        <p:blipFill rotWithShape="1">
          <a:blip r:embed="rId3">
            <a:alphaModFix/>
          </a:blip>
          <a:srcRect/>
          <a:stretch/>
        </p:blipFill>
        <p:spPr>
          <a:xfrm>
            <a:off x="720235" y="1378200"/>
            <a:ext cx="7703526" cy="3585325"/>
          </a:xfrm>
          <a:prstGeom prst="rect">
            <a:avLst/>
          </a:prstGeom>
          <a:noFill/>
          <a:ln>
            <a:noFill/>
          </a:ln>
        </p:spPr>
      </p:pic>
      <p:sp>
        <p:nvSpPr>
          <p:cNvPr id="164" name="Google Shape;164;p21"/>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0555"/>
              <a:buFont typeface="Arial"/>
              <a:buNone/>
            </a:pPr>
            <a:r>
              <a:rPr lang="en" dirty="0"/>
              <a:t>3. Engagement</a:t>
            </a:r>
            <a:endParaRPr dirty="0"/>
          </a:p>
        </p:txBody>
      </p:sp>
      <p:sp>
        <p:nvSpPr>
          <p:cNvPr id="165" name="Google Shape;165;p21"/>
          <p:cNvSpPr/>
          <p:nvPr/>
        </p:nvSpPr>
        <p:spPr>
          <a:xfrm>
            <a:off x="7434475" y="-344575"/>
            <a:ext cx="2256174" cy="1073466"/>
          </a:xfrm>
          <a:prstGeom prst="irregularSeal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rPr>
              <a:t>I DO</a:t>
            </a:r>
            <a:endParaRPr sz="2000" b="1">
              <a:solidFill>
                <a:schemeClr val="accent1"/>
              </a:solidFill>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1055</Words>
  <Application>Microsoft Office PowerPoint</Application>
  <PresentationFormat>On-screen Show (16:9)</PresentationFormat>
  <Paragraphs>161</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Nunito</vt:lpstr>
      <vt:lpstr>Open Sans</vt:lpstr>
      <vt:lpstr>Calibri</vt:lpstr>
      <vt:lpstr>Arial</vt:lpstr>
      <vt:lpstr>PT Sans Narrow</vt:lpstr>
      <vt:lpstr>Tropic</vt:lpstr>
      <vt:lpstr>Subtraction of Fractions</vt:lpstr>
      <vt:lpstr>Subtraction of Fractions</vt:lpstr>
      <vt:lpstr>Team Focus</vt:lpstr>
      <vt:lpstr>Before Conducting the Lesson</vt:lpstr>
      <vt:lpstr>The Lesson</vt:lpstr>
      <vt:lpstr>PowerPoint Presentation</vt:lpstr>
      <vt:lpstr>Factual Fluency</vt:lpstr>
      <vt:lpstr>2. Readiness</vt:lpstr>
      <vt:lpstr>3. Engagement</vt:lpstr>
      <vt:lpstr>3. Engagement</vt:lpstr>
      <vt:lpstr>3. Engagement</vt:lpstr>
      <vt:lpstr>3. Engagement</vt:lpstr>
      <vt:lpstr>3. Engagement</vt:lpstr>
      <vt:lpstr>3. Engagement</vt:lpstr>
      <vt:lpstr>4. Mastery</vt:lpstr>
      <vt:lpstr>4. Mastery</vt:lpstr>
      <vt:lpstr>5. Consolidation</vt:lpstr>
      <vt:lpstr>5. Consolidation</vt:lpstr>
      <vt:lpstr>Findings After the Lesson</vt:lpstr>
      <vt:lpstr>Comparing the Results</vt:lpstr>
      <vt:lpstr>Comparing the Results (Pairwise Heatmaps)</vt:lpstr>
      <vt:lpstr>Positive Outcomes</vt:lpstr>
      <vt:lpstr>Challenges Faced</vt:lpstr>
      <vt:lpstr>Recommendations (AAR)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Subtraction of Fractions</dc:title>
  <cp:lastModifiedBy>Joel Quek</cp:lastModifiedBy>
  <cp:revision>3</cp:revision>
  <dcterms:modified xsi:type="dcterms:W3CDTF">2023-01-05T10:07:53Z</dcterms:modified>
</cp:coreProperties>
</file>